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0" r:id="rId4"/>
    <p:sldId id="298" r:id="rId5"/>
    <p:sldId id="293" r:id="rId6"/>
    <p:sldId id="296" r:id="rId7"/>
    <p:sldId id="297" r:id="rId8"/>
    <p:sldId id="299" r:id="rId9"/>
    <p:sldId id="291" r:id="rId10"/>
    <p:sldId id="295" r:id="rId11"/>
    <p:sldId id="300" r:id="rId12"/>
    <p:sldId id="292" r:id="rId13"/>
    <p:sldId id="294" r:id="rId14"/>
    <p:sldId id="301" r:id="rId15"/>
    <p:sldId id="303" r:id="rId16"/>
    <p:sldId id="302" r:id="rId17"/>
    <p:sldId id="304" r:id="rId18"/>
    <p:sldId id="306" r:id="rId19"/>
    <p:sldId id="305" r:id="rId20"/>
    <p:sldId id="307" r:id="rId21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88A"/>
    <a:srgbClr val="E5EEF7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2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19/03/21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124328" cy="129614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  <a:t>REUNION DU COMITE NATIONAL DU SEL </a:t>
            </a:r>
            <a:b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  <a:t>A MADAGASCAR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700" i="1" dirty="0" smtClean="0">
                <a:solidFill>
                  <a:srgbClr val="0070C0"/>
                </a:solidFill>
              </a:rPr>
              <a:t>Antsirabe, 17 – 18 mars 2021</a:t>
            </a:r>
            <a:endParaRPr lang="fr-FR" sz="2700" i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136815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Programme de Fluoration </a:t>
            </a:r>
            <a:r>
              <a:rPr lang="fr-FR" sz="3600" dirty="0">
                <a:solidFill>
                  <a:schemeClr val="tx1"/>
                </a:solidFill>
              </a:rPr>
              <a:t>du </a:t>
            </a:r>
            <a:r>
              <a:rPr lang="fr-FR" sz="3600" dirty="0" smtClean="0">
                <a:solidFill>
                  <a:schemeClr val="tx1"/>
                </a:solidFill>
              </a:rPr>
              <a:t>sel à Madagascar : réalisations à ce jour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D - LAETITIA - DONNEES\DISQUE D\AOI\Logo\Logo AOI 2018\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232249" cy="8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logo_finalMSANPFrançai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2807"/>
            <a:ext cx="1440160" cy="12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98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260648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Appui à la coordination et aux échanges </a:t>
            </a:r>
            <a:br>
              <a:rPr lang="fr-FR" sz="3200" b="1" dirty="0" smtClean="0">
                <a:solidFill>
                  <a:srgbClr val="0070C0"/>
                </a:solidFill>
              </a:rPr>
            </a:br>
            <a:r>
              <a:rPr lang="fr-FR" sz="3200" b="1" dirty="0" smtClean="0">
                <a:solidFill>
                  <a:srgbClr val="0070C0"/>
                </a:solidFill>
              </a:rPr>
              <a:t>entre les acteurs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398" y="1404204"/>
            <a:ext cx="7848873" cy="41764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Initiation de réunion de coordination entre les directeurs centraux et les services concernés par l’iodation et la fluoration du sel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760">
            <a:off x="4608272" y="2520899"/>
            <a:ext cx="4320480" cy="32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645">
            <a:off x="205742" y="2841748"/>
            <a:ext cx="4399929" cy="32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4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177065"/>
            <a:ext cx="7772400" cy="106024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B050"/>
                </a:solidFill>
              </a:rPr>
              <a:t>3</a:t>
            </a:r>
            <a:r>
              <a:rPr lang="fr-FR" sz="3600" b="1" dirty="0" smtClean="0">
                <a:solidFill>
                  <a:srgbClr val="00B050"/>
                </a:solidFill>
              </a:rPr>
              <a:t>. PRODUCTION DE SEL IODE ET FLUORE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619622" cy="495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4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176" y="188640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Pratique de la fluoration du sel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503" y="1124743"/>
            <a:ext cx="5846681" cy="554461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000" u="sng" dirty="0" smtClean="0"/>
              <a:t>Pour l’année 2020 </a:t>
            </a:r>
            <a:r>
              <a:rPr lang="fr-FR" sz="2000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CSM Diégo : Très bons résultats en matière de teneur en fluor du sel alimentaire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NSEGSM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Menabe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: Assez bon résultats pour les 3 premiers trimestres 2020, puis très bons résultats en matière de taux de fluor dans le sel pour le 4</a:t>
            </a:r>
            <a:r>
              <a:rPr lang="fr-FR" sz="2000" baseline="30000" dirty="0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CSD </a:t>
            </a:r>
            <a:r>
              <a:rPr lang="fr-FR" sz="2000" dirty="0" err="1" smtClean="0"/>
              <a:t>Menabe</a:t>
            </a:r>
            <a:r>
              <a:rPr lang="fr-FR" sz="2000" dirty="0" smtClean="0"/>
              <a:t> : Résultats moyens pour le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semestre; pas de fluoration du sel pour le 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semestre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Autres producteurs de sel des régions DIANA et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Menabe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: Pas de fluoration du sel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Producteurs de sel de la région </a:t>
            </a:r>
            <a:r>
              <a:rPr lang="fr-FR" sz="2000" dirty="0" err="1" smtClean="0"/>
              <a:t>Atsimo</a:t>
            </a:r>
            <a:r>
              <a:rPr lang="fr-FR" sz="2000" dirty="0" smtClean="0"/>
              <a:t> </a:t>
            </a:r>
            <a:r>
              <a:rPr lang="fr-FR" sz="2000" dirty="0" err="1" smtClean="0"/>
              <a:t>Andrefana</a:t>
            </a:r>
            <a:r>
              <a:rPr lang="fr-FR" sz="2000" dirty="0" smtClean="0"/>
              <a:t>: Non renseigné</a:t>
            </a:r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76" y="2148545"/>
            <a:ext cx="2821244" cy="2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12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260648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Production de sel iodé et fluoré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848873" cy="41764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400" u="sng" dirty="0" smtClean="0"/>
              <a:t>Pour l’année 2020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CSM Diégo : 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44 600 T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NSEGSM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20 000 T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CSD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non renseigné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COSIM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0 T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Autres producteurs 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non renseigné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1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3" y="248347"/>
            <a:ext cx="7934913" cy="59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177065"/>
            <a:ext cx="7772400" cy="106024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4. POINTS FORTS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0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176" y="188640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Points forts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503" y="1124743"/>
            <a:ext cx="5846681" cy="554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/>
              <a:t>Une production de près de 70 000 T de sel iodé et fluoré de bonne qualité par CSM Diégo et NSEGSM couvrant plus de 70% de la population malgache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Bonne maîtrise de l’analyse en fluor du sel de la quasi-totalité des laboratoires  régionaux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Recherche conjointe de la fréquence optimale du contrôle qualité du sel produit entre le producteur et le I-team dans la région DIANA</a:t>
            </a:r>
          </a:p>
          <a:p>
            <a:pPr>
              <a:spcAft>
                <a:spcPts val="1200"/>
              </a:spcAft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Meilleure cohérence des  résultats d’analyse entre CSM et le laboratoire de la DRS suite à des échanges d’expériences et de compétences</a:t>
            </a:r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99861" cy="29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9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301208"/>
            <a:ext cx="7772400" cy="106024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B050"/>
                </a:solidFill>
              </a:rPr>
              <a:t>5</a:t>
            </a:r>
            <a:r>
              <a:rPr lang="fr-FR" sz="3600" b="1" dirty="0" smtClean="0">
                <a:solidFill>
                  <a:srgbClr val="00B050"/>
                </a:solidFill>
              </a:rPr>
              <a:t>. POINTS A AMELIORER / DEFIS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84" y="144463"/>
            <a:ext cx="6893898" cy="51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4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176" y="188640"/>
            <a:ext cx="5398976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Points à améliorer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503" y="1124743"/>
            <a:ext cx="8389273" cy="554461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/>
              <a:t>Manque d’engagement de certains producteurs de sel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Non </a:t>
            </a:r>
            <a:r>
              <a:rPr lang="fr-FR" sz="2000" dirty="0"/>
              <a:t>pratique de la fluoration du sel par certains producteurs déjà appuyés en équipement et additif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Stock de KF laissé périmé </a:t>
            </a:r>
            <a:r>
              <a:rPr lang="fr-FR" sz="2000" dirty="0" smtClean="0"/>
              <a:t>et matériel </a:t>
            </a:r>
            <a:r>
              <a:rPr lang="fr-FR" sz="2000" dirty="0"/>
              <a:t>de mélange du fluor non </a:t>
            </a:r>
            <a:r>
              <a:rPr lang="fr-FR" sz="2000" dirty="0" smtClean="0"/>
              <a:t>utilisé par </a:t>
            </a:r>
            <a:r>
              <a:rPr lang="fr-FR" sz="2000" dirty="0"/>
              <a:t>le </a:t>
            </a:r>
            <a:r>
              <a:rPr lang="fr-FR" sz="2000" dirty="0" smtClean="0"/>
              <a:t>COSIM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Existence de nombreux </a:t>
            </a:r>
            <a:r>
              <a:rPr lang="fr-FR" sz="2000" dirty="0" err="1" smtClean="0"/>
              <a:t>reconditionneurs</a:t>
            </a:r>
            <a:r>
              <a:rPr lang="fr-FR" sz="2000" dirty="0" smtClean="0"/>
              <a:t> mélangeant le sel traité et non traité répandant du sel de qualité médiocre sur le marché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Procédure de sanction non toujours </a:t>
            </a:r>
            <a:r>
              <a:rPr lang="fr-FR" sz="2000" dirty="0" smtClean="0"/>
              <a:t>appliquée en cas de sel ne respectant pas la législation</a:t>
            </a:r>
            <a:endParaRPr lang="fr-FR" sz="2000" dirty="0"/>
          </a:p>
          <a:p>
            <a:pPr>
              <a:spcAft>
                <a:spcPts val="1200"/>
              </a:spcAft>
            </a:pPr>
            <a:r>
              <a:rPr lang="fr-FR" sz="2000" dirty="0"/>
              <a:t>Partage des résultats d’analyse par les laboratoires régionaux et national non toujours systématique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Coordination à renforcer entre les 2 programmes d’iodation et de fluoration du sel</a:t>
            </a: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000" dirty="0" smtClean="0"/>
              <a:t>Délai de livraison des additifs (KF et KIO3) plus long du fait du Covid-19 perturbant la production de sel iodé et fluoré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Approvisionnement en réactifs d’analyse du fluor auprès de SALAMA réservé aux structures publiques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9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301208"/>
            <a:ext cx="7772400" cy="106024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6. SUGGESTIONS ET RECOMMANDATIONS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1957"/>
            <a:ext cx="6566761" cy="49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8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176" y="188640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Suggestions et recommandations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503" y="1124743"/>
            <a:ext cx="8699617" cy="554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000" dirty="0" smtClean="0"/>
              <a:t>Meilleure coordination entre les 2 programmes iodation et fluoration du sel ;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Application de mesures répressives pour les lots de sel ne respectant pas la législation;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 Facilitation de l’acquisition des intrants (additifs, réactifs de laboratoire) par l’Etat;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Appui à la mise en place d’achat groupé d’additif et de réactif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Partage systématique des résultats d’analyse.</a:t>
            </a:r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000" dirty="0" smtClean="0"/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041" y="4414346"/>
            <a:ext cx="3055071" cy="203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" y="148297"/>
            <a:ext cx="8605297" cy="64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107455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RÉALISATIONS EN MATIÈRE DE </a:t>
            </a:r>
            <a:b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FLUORATION DU SEL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7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015"/>
            <a:ext cx="8145947" cy="60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06024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Merci de votre attention</a:t>
            </a:r>
            <a:endParaRPr lang="fr-FR" sz="3600" b="1" dirty="0"/>
          </a:p>
        </p:txBody>
      </p:sp>
      <p:pic>
        <p:nvPicPr>
          <p:cNvPr id="7" name="Image 6" descr="logo_finalMSANPFrançai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0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260648"/>
            <a:ext cx="8229600" cy="778098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PLAN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539" y="1268761"/>
            <a:ext cx="7848873" cy="41764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 smtClean="0"/>
              <a:t>Appui au contrôle qualité du sel iodé et fluoré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 smtClean="0"/>
              <a:t>Appui à la coordination et aux échanges entre les acteurs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/>
              <a:t>Production de sel iodé et fluoré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 smtClean="0"/>
              <a:t>Points forts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 smtClean="0"/>
              <a:t>Points à améliorer/défis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dirty="0" smtClean="0"/>
              <a:t>Suggestions et recommandations</a:t>
            </a:r>
            <a:endParaRPr lang="fr-FR" sz="2400" dirty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406688" cy="25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3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5177065"/>
            <a:ext cx="7772400" cy="106024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1. APPUI AU CONTRÔLE QUALITE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749"/>
            <a:ext cx="6408712" cy="47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7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44624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Appui au contrôle qualité du sel iodé et fluoré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63" y="1082410"/>
            <a:ext cx="4571553" cy="501088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Equipement en matériel d’analyse du fluor des laboratoires régionaux du Ministère de la Santé Publique (DIANA, </a:t>
            </a:r>
            <a:r>
              <a:rPr lang="fr-FR" sz="2400" dirty="0" err="1" smtClean="0"/>
              <a:t>Menabe</a:t>
            </a:r>
            <a:r>
              <a:rPr lang="fr-FR" sz="2400" dirty="0" smtClean="0"/>
              <a:t>, </a:t>
            </a:r>
            <a:r>
              <a:rPr lang="fr-FR" sz="2400" dirty="0" err="1" smtClean="0"/>
              <a:t>Atsimo</a:t>
            </a:r>
            <a:r>
              <a:rPr lang="fr-FR" sz="2400" dirty="0" smtClean="0"/>
              <a:t> </a:t>
            </a:r>
            <a:r>
              <a:rPr lang="fr-FR" sz="2400" dirty="0" err="1" smtClean="0"/>
              <a:t>Andrefana</a:t>
            </a:r>
            <a:r>
              <a:rPr lang="fr-FR" sz="24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Equipement en matériel d’analyse du fluor de l’association des producteurs de sel du </a:t>
            </a:r>
            <a:r>
              <a:rPr lang="fr-FR" sz="2400" dirty="0" err="1" smtClean="0"/>
              <a:t>Menabe</a:t>
            </a:r>
            <a:endParaRPr lang="fr-FR" sz="2400" dirty="0" smtClean="0"/>
          </a:p>
          <a:p>
            <a:pPr>
              <a:spcAft>
                <a:spcPts val="1200"/>
              </a:spcAft>
            </a:pPr>
            <a:r>
              <a:rPr lang="fr-FR" sz="2400" dirty="0"/>
              <a:t>Fourniture de réactifs d’analyse du fluor pour les laboratoires du Ministère de la Santé Publique  au niveau national et </a:t>
            </a:r>
            <a:r>
              <a:rPr lang="fr-FR" sz="2400" dirty="0" smtClean="0"/>
              <a:t>régional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1" y="3717032"/>
            <a:ext cx="3600873" cy="26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10640" r="9322" b="31664"/>
          <a:stretch/>
        </p:blipFill>
        <p:spPr bwMode="auto">
          <a:xfrm>
            <a:off x="5207480" y="908720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9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 rot="407734">
            <a:off x="6535280" y="1305015"/>
            <a:ext cx="1876075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solidFill>
                  <a:srgbClr val="00B050"/>
                </a:solidFill>
              </a:rPr>
              <a:t>2019</a:t>
            </a:r>
            <a:endParaRPr lang="fr-FR" sz="5400" b="1" dirty="0">
              <a:solidFill>
                <a:srgbClr val="00B050"/>
              </a:solidFill>
            </a:endParaRPr>
          </a:p>
        </p:txBody>
      </p:sp>
      <p:pic>
        <p:nvPicPr>
          <p:cNvPr id="11" name="Image 10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496944" cy="778098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Formation du personnel et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>
                <a:solidFill>
                  <a:srgbClr val="0070C0"/>
                </a:solidFill>
              </a:rPr>
              <a:t>équipement en matériel d’analyse du </a:t>
            </a:r>
            <a:r>
              <a:rPr lang="fr-FR" sz="2400" b="1" dirty="0" smtClean="0">
                <a:solidFill>
                  <a:srgbClr val="0070C0"/>
                </a:solidFill>
              </a:rPr>
              <a:t>fluor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148064" y="2564904"/>
            <a:ext cx="362271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fr-FR" sz="2400" dirty="0" smtClean="0"/>
              <a:t>Formation du personnel et équipement en matériel d’analyse du fluor de 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dirty="0"/>
              <a:t>Laboratoire de la DRS et I-Team </a:t>
            </a:r>
            <a:r>
              <a:rPr lang="fr-FR" sz="2400" dirty="0" err="1" smtClean="0">
                <a:solidFill>
                  <a:srgbClr val="FF0000"/>
                </a:solidFill>
              </a:rPr>
              <a:t>Atsimo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Andrefana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E:\D - LAETITIA - DONNEES\DISQUE D\AOI\Projet AFD_AOI - Phase II\FLUORATION du SEL\Formation Essai bétonnière Morondava - déc 18\Photo\mélange &amp; analyse\IMG_929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877" y="1176683"/>
            <a:ext cx="3731710" cy="47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0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44624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Appui au contrôle qualité du sel iodé et fluoré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4850"/>
            <a:ext cx="3734760" cy="279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1102042"/>
            <a:ext cx="4824536" cy="544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FR" sz="2400" dirty="0" smtClean="0"/>
              <a:t>Appui à la résolution des problèmes d’analyse du fluor (problèmes liés aux matériels, problèmes liés à la maîtrise des techniques d’analyse), cas du laboratoire d’analyse de la région DIANA</a:t>
            </a:r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pPr>
              <a:spcAft>
                <a:spcPts val="1200"/>
              </a:spcAft>
            </a:pPr>
            <a:r>
              <a:rPr lang="fr-FR" sz="2400" dirty="0" smtClean="0"/>
              <a:t>Appui d’un producteur de sel à l’acquisition de réactifs et matériels d’analyse du fluor, cas de CSM Diégo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3" r="30460" b="24139"/>
          <a:stretch/>
        </p:blipFill>
        <p:spPr bwMode="auto">
          <a:xfrm>
            <a:off x="6012160" y="908719"/>
            <a:ext cx="2758615" cy="286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4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4158" y="2967896"/>
            <a:ext cx="7772400" cy="146921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2. APPUI A LA COORDINATION ET AUX ECHANGES ENTRE LES ACTEURS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7" name="Image 6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3" y="188640"/>
            <a:ext cx="3761315" cy="281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35" y="4365104"/>
            <a:ext cx="3067575" cy="22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296" y="260648"/>
            <a:ext cx="8229600" cy="778098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Appui à la coordination et aux échanges </a:t>
            </a:r>
            <a:br>
              <a:rPr lang="fr-FR" sz="3200" b="1" dirty="0" smtClean="0">
                <a:solidFill>
                  <a:srgbClr val="0070C0"/>
                </a:solidFill>
              </a:rPr>
            </a:br>
            <a:r>
              <a:rPr lang="fr-FR" sz="3200" b="1" dirty="0" smtClean="0">
                <a:solidFill>
                  <a:srgbClr val="0070C0"/>
                </a:solidFill>
              </a:rPr>
              <a:t>entre les acteurs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848873" cy="93610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/>
              <a:t>Réunion avec les producteurs de </a:t>
            </a:r>
            <a:r>
              <a:rPr lang="fr-FR" sz="2400" dirty="0" smtClean="0"/>
              <a:t>sel à la salle de conférence du Ministère de la Santé Publique </a:t>
            </a:r>
            <a:endParaRPr lang="fr-FR" sz="2400" dirty="0"/>
          </a:p>
        </p:txBody>
      </p:sp>
      <p:pic>
        <p:nvPicPr>
          <p:cNvPr id="9" name="Image 8" descr="logo_finalMSANPFrança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" y="6237313"/>
            <a:ext cx="7481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D - LAETITIA - DONNEES\DISQUE D\AOI\Logo\Logo AOI 2018\Label-A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62068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D - LAETITIA - DONNEES\DISQUE D\AOI\Projet AFD_AOI - Phase II\FLUORATION du SEL\REUNION Producteurs de sel - sept 2019\Fiche de présence\Fiche de presence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6334">
            <a:off x="903092" y="2358076"/>
            <a:ext cx="2724945" cy="37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D - LAETITIA - DONNEES\DISQUE D\AOI\Projet AFD_AOI - Phase II\FLUORATION du SEL\REUNION Producteurs de sel - sept 2019\Fiche de présence\FP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969">
            <a:off x="3177903" y="2986934"/>
            <a:ext cx="3055623" cy="42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D - LAETITIA - DONNEES\DISQUE D\AOI\Projet AFD_AOI - Phase II\FLUORATION du SEL\REUNION Producteurs de sel - sept 2019\Fiche de présence\FP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4425">
            <a:off x="5183563" y="2273785"/>
            <a:ext cx="2985266" cy="41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10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741</Words>
  <Application>Microsoft Macintosh PowerPoint</Application>
  <PresentationFormat>Présentation à l'écran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REUNION DU COMITE NATIONAL DU SEL  A MADAGASCAR Antsirabe, 17 – 18 mars 2021</vt:lpstr>
      <vt:lpstr>RÉALISATIONS EN MATIÈRE DE  FLUORATION DU SEL</vt:lpstr>
      <vt:lpstr>PLAN</vt:lpstr>
      <vt:lpstr>1. APPUI AU CONTRÔLE QUALITE</vt:lpstr>
      <vt:lpstr>Appui au contrôle qualité du sel iodé et fluoré</vt:lpstr>
      <vt:lpstr>Formation du personnel et  équipement en matériel d’analyse du fluor</vt:lpstr>
      <vt:lpstr>Appui au contrôle qualité du sel iodé et fluoré</vt:lpstr>
      <vt:lpstr>2. APPUI A LA COORDINATION ET AUX ECHANGES ENTRE LES ACTEURS</vt:lpstr>
      <vt:lpstr>Appui à la coordination et aux échanges  entre les acteurs</vt:lpstr>
      <vt:lpstr>Appui à la coordination et aux échanges  entre les acteurs</vt:lpstr>
      <vt:lpstr>3. PRODUCTION DE SEL IODE ET FLUORE</vt:lpstr>
      <vt:lpstr>Pratique de la fluoration du sel</vt:lpstr>
      <vt:lpstr>Production de sel iodé et fluoré</vt:lpstr>
      <vt:lpstr>4. POINTS FORTS</vt:lpstr>
      <vt:lpstr>Points forts</vt:lpstr>
      <vt:lpstr>5. POINTS A AMELIORER / DEFIS</vt:lpstr>
      <vt:lpstr>Points à améliorer</vt:lpstr>
      <vt:lpstr>6. SUGGESTIONS ET RECOMMANDATIONS</vt:lpstr>
      <vt:lpstr>Suggestions et recommandations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IODE ET FLUORE  A MADAGASCAR</dc:title>
  <dc:creator>Laetitia Razafimamonjy</dc:creator>
  <cp:lastModifiedBy>Decroix Bernard</cp:lastModifiedBy>
  <cp:revision>88</cp:revision>
  <cp:lastPrinted>2021-03-16T19:25:55Z</cp:lastPrinted>
  <dcterms:created xsi:type="dcterms:W3CDTF">2018-09-30T20:45:36Z</dcterms:created>
  <dcterms:modified xsi:type="dcterms:W3CDTF">2021-03-19T07:48:30Z</dcterms:modified>
</cp:coreProperties>
</file>