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8"/>
  </p:notesMasterIdLst>
  <p:sldIdLst>
    <p:sldId id="256" r:id="rId2"/>
    <p:sldId id="419" r:id="rId3"/>
    <p:sldId id="294" r:id="rId4"/>
    <p:sldId id="274" r:id="rId5"/>
    <p:sldId id="273" r:id="rId6"/>
    <p:sldId id="263" r:id="rId7"/>
    <p:sldId id="262" r:id="rId8"/>
    <p:sldId id="282" r:id="rId9"/>
    <p:sldId id="283" r:id="rId10"/>
    <p:sldId id="265" r:id="rId11"/>
    <p:sldId id="268" r:id="rId12"/>
    <p:sldId id="257" r:id="rId13"/>
    <p:sldId id="269" r:id="rId14"/>
    <p:sldId id="280" r:id="rId15"/>
    <p:sldId id="281" r:id="rId16"/>
    <p:sldId id="271" r:id="rId17"/>
    <p:sldId id="279" r:id="rId18"/>
    <p:sldId id="258" r:id="rId19"/>
    <p:sldId id="295" r:id="rId20"/>
    <p:sldId id="542" r:id="rId21"/>
    <p:sldId id="312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14" r:id="rId31"/>
    <p:sldId id="309" r:id="rId32"/>
    <p:sldId id="374" r:id="rId33"/>
    <p:sldId id="315" r:id="rId34"/>
    <p:sldId id="316" r:id="rId35"/>
    <p:sldId id="317" r:id="rId36"/>
    <p:sldId id="318" r:id="rId37"/>
    <p:sldId id="320" r:id="rId38"/>
    <p:sldId id="311" r:id="rId39"/>
    <p:sldId id="321" r:id="rId40"/>
    <p:sldId id="293" r:id="rId41"/>
    <p:sldId id="543" r:id="rId42"/>
    <p:sldId id="375" r:id="rId43"/>
    <p:sldId id="377" r:id="rId44"/>
    <p:sldId id="376" r:id="rId45"/>
    <p:sldId id="378" r:id="rId46"/>
    <p:sldId id="414" r:id="rId47"/>
    <p:sldId id="550" r:id="rId48"/>
    <p:sldId id="384" r:id="rId49"/>
    <p:sldId id="397" r:id="rId50"/>
    <p:sldId id="408" r:id="rId51"/>
    <p:sldId id="406" r:id="rId52"/>
    <p:sldId id="547" r:id="rId53"/>
    <p:sldId id="546" r:id="rId54"/>
    <p:sldId id="545" r:id="rId55"/>
    <p:sldId id="544" r:id="rId56"/>
    <p:sldId id="548" r:id="rId57"/>
    <p:sldId id="549" r:id="rId58"/>
    <p:sldId id="409" r:id="rId59"/>
    <p:sldId id="411" r:id="rId60"/>
    <p:sldId id="412" r:id="rId61"/>
    <p:sldId id="379" r:id="rId62"/>
    <p:sldId id="415" r:id="rId63"/>
    <p:sldId id="413" r:id="rId64"/>
    <p:sldId id="416" r:id="rId65"/>
    <p:sldId id="410" r:id="rId66"/>
    <p:sldId id="398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A71C3B-0FE2-4095-81C9-A994F51718B0}" v="15" dt="2021-03-22T11:39:08.807"/>
    <p1510:client id="{DCCEFBF3-61C3-4B52-B91D-FD75384D728C}" v="13" dt="2021-03-22T12:38:26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B8C7A-B456-4B2B-96CB-C2CCB7CB2DFD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16BE1-DD9D-4411-AACA-A2DB2E3A070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0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Si le risque infectieux au cours des soins dentaires existe il semble plus concerner la transmission de virus que de bactéries</a:t>
            </a:r>
          </a:p>
          <a:p>
            <a:pPr eaLnBrk="1" hangingPunct="1"/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Le risque principal est dû au VIH et aux virus des hépatites B ou C. Il existe également un risque de transmission de certaines bactéries telles que les staphylocoques ou streptocoques à l’origine de surinfections.</a:t>
            </a:r>
          </a:p>
          <a:p>
            <a:pPr eaLnBrk="1" hangingPunct="1"/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H1N1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C38AED0-B580-4E41-AE8A-930670F07C1C}" type="slidenum">
              <a:rPr lang="en-US" sz="1200">
                <a:latin typeface="Times New Roman" panose="02020603050405020304" pitchFamily="18" charset="0"/>
              </a:rPr>
              <a:pPr eaLnBrk="1" hangingPunct="1"/>
              <a:t>4</a:t>
            </a:fld>
            <a:endParaRPr 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2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Emballage tissus préféré aux sachets plastiques pour raison économique et faisabilité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F4156C-0D80-4A4D-A013-CC64B108DC61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349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Rééquippement complémentaire augmentation activité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00371A-B065-4022-AF51-ABEA00C58F19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5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1 personne au début 3 personnes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A6FE48-60D3-451E-BB1E-878B5D60376E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84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Formation du comité hygiène, formé enseignants et étudiants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FC9B40-62B3-4801-9DA4-2ECDAE7EE127}" type="slidenum">
              <a:rPr lang="fr-FR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94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Evaluations externes</a:t>
            </a:r>
          </a:p>
          <a:p>
            <a:r>
              <a:rPr lang="fr-FR"/>
              <a:t>Fierté du doyen et de la faculté (la tête dans l’autoclave)</a:t>
            </a:r>
          </a:p>
          <a:p>
            <a:r>
              <a:rPr lang="fr-FR"/>
              <a:t>Réussite de l’approche, pérennité</a:t>
            </a:r>
          </a:p>
          <a:p>
            <a:r>
              <a:rPr lang="fr-FR"/>
              <a:t>Points faibles: habitudes des étudiants, fautes d’aseptie lavage mains et désinfection entre patients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8D0FFA-A717-4600-8B92-96D68C27487B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4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 the United States, the Centers for Disease Control and Prevention estimate that roughly 1.7 million hospital-associated infections, from all types of microorganisms, including bacteria, combined, cause or contribute to 99,000 deaths each year.[1] In Europe, where hospital surveys have been conducted, the category of Gram-negative infections are estimated to account for two-thirds of the 25,000 deaths each year.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2444BC0A-E75C-4582-AC41-A627F25E38EF}" type="slidenum">
              <a:rPr lang="fr-FR" sz="1200">
                <a:latin typeface="Times New Roman" panose="02020603050405020304" pitchFamily="18" charset="0"/>
              </a:rPr>
              <a:pPr eaLnBrk="1" hangingPunct="1"/>
              <a:t>5</a:t>
            </a:fld>
            <a:endParaRPr lang="fr-F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8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Contexte hep B , C , HIV SIDA, 1/10 potentiellement porteur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CADF22-62FB-4919-8364-81B2460194DB}" type="slidenum">
              <a:rPr lang="fr-FR"/>
              <a:pPr eaLnBrk="1" hangingPunct="1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78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Vrac des instruments</a:t>
            </a: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2F2FD3-8CA4-4C0E-9622-01376ED3AB1E}" type="slidenum">
              <a:rPr lang="fr-FR"/>
              <a:pPr eaLnBrk="1" hangingPunct="1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957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/>
              <a:t>Attente 1 an et demi</a:t>
            </a:r>
          </a:p>
          <a:p>
            <a:pPr eaLnBrk="1" hangingPunct="1"/>
            <a:r>
              <a:rPr lang="fr-FR"/>
              <a:t>Leur demande: mettez en place on appliquera et on suivra, payez les salaires pour le personnel sté centrale et on prendra en charge après…</a:t>
            </a:r>
          </a:p>
          <a:p>
            <a:pPr eaLnBrk="1" hangingPunct="1"/>
            <a:r>
              <a:rPr lang="fr-FR"/>
              <a:t>Visite, vote, création d’un comité, ils ont pris en charge le personnel complémentaire sur leur budget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08C5E5-CC66-47DA-BB46-08BB000051E0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70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/>
              <a:t>travaux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556947-5D5E-4677-85C4-7A544F5D5077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1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Zones rapidement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C10450-2FCE-4E48-A4A1-9D01C3EA72FD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1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Rassembler instruments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EE402E-111E-4D91-9886-BF35753C8C9A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72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Constitution des sets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D766F0-91B1-46A9-83A8-4DE65343F9F5}" type="slidenum">
              <a:rPr lang="fr-FR"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58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AA0DE-88E6-464C-8139-732281F5A26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39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802" y="3429000"/>
            <a:ext cx="7766936" cy="1646302"/>
          </a:xfrm>
        </p:spPr>
        <p:txBody>
          <a:bodyPr/>
          <a:lstStyle/>
          <a:p>
            <a:pPr algn="ctr"/>
            <a:r>
              <a:rPr lang="fr-FR" sz="4800" dirty="0"/>
              <a:t>PREVENTION ET CONTRÔLE DES INFECTIONS</a:t>
            </a:r>
            <a:br>
              <a:rPr lang="fr-FR" sz="4800" dirty="0"/>
            </a:br>
            <a:r>
              <a:rPr lang="fr-FR" sz="4800" dirty="0"/>
              <a:t>AU LAOS</a:t>
            </a:r>
            <a:br>
              <a:rPr lang="fr-FR" sz="4800" dirty="0"/>
            </a:br>
            <a:r>
              <a:rPr lang="fr-FR" sz="4800" dirty="0"/>
              <a:t/>
            </a:r>
            <a:br>
              <a:rPr lang="fr-FR" sz="4800" dirty="0"/>
            </a:br>
            <a:r>
              <a:rPr lang="fr-FR" sz="4000" dirty="0"/>
              <a:t>L’origine et l’évolution d’un projet d’appui au ministère de la santé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930" y="5588687"/>
            <a:ext cx="7766936" cy="10968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3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dirty="0"/>
          </a:p>
        </p:txBody>
      </p:sp>
      <p:pic>
        <p:nvPicPr>
          <p:cNvPr id="73732" name="Picture 3" descr="P10107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27274" r="27274"/>
          <a:stretch>
            <a:fillRect/>
          </a:stretch>
        </p:blipFill>
        <p:spPr bwMode="auto">
          <a:xfrm>
            <a:off x="1513490" y="0"/>
            <a:ext cx="368808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5" descr="P1010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r="16982" b="11951"/>
          <a:stretch>
            <a:fillRect/>
          </a:stretch>
        </p:blipFill>
        <p:spPr bwMode="auto">
          <a:xfrm>
            <a:off x="6781799" y="0"/>
            <a:ext cx="364018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6" descr="P10108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t="13245" r="11920"/>
          <a:stretch>
            <a:fillRect/>
          </a:stretch>
        </p:blipFill>
        <p:spPr bwMode="auto">
          <a:xfrm>
            <a:off x="3753769" y="3545811"/>
            <a:ext cx="3845209" cy="331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24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15364" name="Picture 2" descr="C:\Users\po\Desktop\docs pour presentation etudiants\selection prey chor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6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-115021"/>
            <a:ext cx="9715500" cy="7286625"/>
          </a:xfrm>
        </p:spPr>
      </p:pic>
    </p:spTree>
    <p:extLst>
      <p:ext uri="{BB962C8B-B14F-4D97-AF65-F5344CB8AC3E}">
        <p14:creationId xmlns:p14="http://schemas.microsoft.com/office/powerpoint/2010/main" val="262220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16388" name="Picture 2" descr="C:\Users\po\Desktop\docs pour presentation etudiants\selection prey chor\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831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30" y="0"/>
            <a:ext cx="9135124" cy="6851343"/>
          </a:xfrm>
        </p:spPr>
      </p:pic>
    </p:spTree>
    <p:extLst>
      <p:ext uri="{BB962C8B-B14F-4D97-AF65-F5344CB8AC3E}">
        <p14:creationId xmlns:p14="http://schemas.microsoft.com/office/powerpoint/2010/main" val="172296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58" y="0"/>
            <a:ext cx="9135124" cy="6851343"/>
          </a:xfrm>
        </p:spPr>
      </p:pic>
    </p:spTree>
    <p:extLst>
      <p:ext uri="{BB962C8B-B14F-4D97-AF65-F5344CB8AC3E}">
        <p14:creationId xmlns:p14="http://schemas.microsoft.com/office/powerpoint/2010/main" val="218959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-613784"/>
            <a:ext cx="9962378" cy="7471784"/>
          </a:xfrm>
        </p:spPr>
      </p:pic>
    </p:spTree>
    <p:extLst>
      <p:ext uri="{BB962C8B-B14F-4D97-AF65-F5344CB8AC3E}">
        <p14:creationId xmlns:p14="http://schemas.microsoft.com/office/powerpoint/2010/main" val="38413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8" y="-831993"/>
            <a:ext cx="10444379" cy="7833285"/>
          </a:xfrm>
        </p:spPr>
      </p:pic>
    </p:spTree>
    <p:extLst>
      <p:ext uri="{BB962C8B-B14F-4D97-AF65-F5344CB8AC3E}">
        <p14:creationId xmlns:p14="http://schemas.microsoft.com/office/powerpoint/2010/main" val="267114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1E903-A4DC-43AC-95E9-8B030DAD6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A teenager works in Stung Meanchey in 2008.">
            <a:extLst>
              <a:ext uri="{FF2B5EF4-FFF2-40B4-BE49-F238E27FC236}">
                <a16:creationId xmlns:a16="http://schemas.microsoft.com/office/drawing/2014/main" id="{D6906911-9E63-49C1-8EC0-BC080DF9E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2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231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098451" y="1219227"/>
            <a:ext cx="2082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chemeClr val="tx2"/>
                </a:solidFill>
                <a:latin typeface="+mj-lt"/>
              </a:rPr>
              <a:t>Faculté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dentaire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eaLnBrk="0" hangingPunct="0">
              <a:defRPr/>
            </a:pPr>
            <a:r>
              <a:rPr lang="fr-FR" sz="2000" dirty="0">
                <a:solidFill>
                  <a:schemeClr val="tx2"/>
                </a:solidFill>
                <a:latin typeface="+mj-lt"/>
              </a:rPr>
              <a:t>Universités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5364" name="Picture 4" descr="C:\Users\po\Documents\websites\AOI\accueil 1\nouv-text-et-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50" y="2667028"/>
            <a:ext cx="33718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070251" y="1219228"/>
            <a:ext cx="3813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tx2"/>
                </a:solidFill>
              </a:rPr>
              <a:t>m</a:t>
            </a:r>
            <a:r>
              <a:rPr lang="en-US" dirty="0" err="1" smtClean="0">
                <a:solidFill>
                  <a:schemeClr val="tx2"/>
                </a:solidFill>
              </a:rPr>
              <a:t>inistère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de la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anté </a:t>
            </a:r>
            <a:r>
              <a:rPr lang="en-US" dirty="0">
                <a:solidFill>
                  <a:schemeClr val="tx2"/>
                </a:solidFill>
              </a:rPr>
              <a:t>/ </a:t>
            </a:r>
            <a:r>
              <a:rPr lang="en-US" dirty="0" err="1" smtClean="0">
                <a:solidFill>
                  <a:schemeClr val="tx2"/>
                </a:solidFill>
              </a:rPr>
              <a:t>Hôpitaux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279550" y="2171727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717950" y="2171727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20773" y="3535294"/>
            <a:ext cx="264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dirty="0"/>
              <a:t>Cofinancement  AFD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3271" y="5327734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dirty="0"/>
              <a:t>Réseau International</a:t>
            </a:r>
          </a:p>
          <a:p>
            <a:pPr eaLnBrk="1" hangingPunct="1"/>
            <a:endParaRPr lang="fr-FR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18580" y="4178902"/>
            <a:ext cx="0" cy="7087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F4E50005-836A-4080-8660-BB0F73B61B6F}"/>
              </a:ext>
            </a:extLst>
          </p:cNvPr>
          <p:cNvSpPr txBox="1"/>
          <p:nvPr/>
        </p:nvSpPr>
        <p:spPr>
          <a:xfrm>
            <a:off x="829340" y="223283"/>
            <a:ext cx="376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L’approche de l’AOI</a:t>
            </a:r>
          </a:p>
        </p:txBody>
      </p:sp>
      <p:pic>
        <p:nvPicPr>
          <p:cNvPr id="2050" name="Picture 2" descr="Agence française de développement — Wikipédia">
            <a:extLst>
              <a:ext uri="{FF2B5EF4-FFF2-40B4-BE49-F238E27FC236}">
                <a16:creationId xmlns:a16="http://schemas.microsoft.com/office/drawing/2014/main" id="{C26392C8-78A5-4A4B-8947-E19B12A4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46" y="2467197"/>
            <a:ext cx="1933353" cy="85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794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55FA4-CEB2-4C78-BBBB-95F9DCF6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9D9340-E5F6-4B35-A87A-3071B8C2D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http://dikobraz.org/map_2.jpg">
            <a:extLst>
              <a:ext uri="{FF2B5EF4-FFF2-40B4-BE49-F238E27FC236}">
                <a16:creationId xmlns:a16="http://schemas.microsoft.com/office/drawing/2014/main" id="{9C7F6D31-75AA-49A2-81CC-762CD20D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23" y="-19378"/>
            <a:ext cx="6038193" cy="68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2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9EE980-E4B6-422F-A6A9-50CE107DFE71}"/>
              </a:ext>
            </a:extLst>
          </p:cNvPr>
          <p:cNvSpPr txBox="1">
            <a:spLocks/>
          </p:cNvSpPr>
          <p:nvPr/>
        </p:nvSpPr>
        <p:spPr>
          <a:xfrm>
            <a:off x="880158" y="357314"/>
            <a:ext cx="1778875" cy="673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/>
              <a:t>Equipe </a:t>
            </a:r>
            <a:endParaRPr lang="fr-FR" sz="24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BB6AD9-E717-41E9-98FB-28BF323DAC85}"/>
              </a:ext>
            </a:extLst>
          </p:cNvPr>
          <p:cNvSpPr txBox="1">
            <a:spLocks/>
          </p:cNvSpPr>
          <p:nvPr/>
        </p:nvSpPr>
        <p:spPr>
          <a:xfrm>
            <a:off x="1409462" y="1041793"/>
            <a:ext cx="7279036" cy="112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/>
              <a:t>Assistant technique et assistant administratif/comptabilité</a:t>
            </a:r>
          </a:p>
          <a:p>
            <a:pPr>
              <a:buFontTx/>
              <a:buChar char="-"/>
            </a:pPr>
            <a:r>
              <a:rPr lang="fr-FR"/>
              <a:t>Experts techniques locaux et internationaux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59A45-CE6C-4819-A773-6EEFA5ABEA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t="13917" b="18363"/>
          <a:stretch/>
        </p:blipFill>
        <p:spPr>
          <a:xfrm>
            <a:off x="6502341" y="1578890"/>
            <a:ext cx="2631575" cy="2550697"/>
          </a:xfrm>
          <a:prstGeom prst="rect">
            <a:avLst/>
          </a:prstGeom>
        </p:spPr>
      </p:pic>
      <p:pic>
        <p:nvPicPr>
          <p:cNvPr id="7" name="Picture 3" descr="C:\Users\po\Documents\AOI\com-présentation\photos-plans\hygiene\P1010102.JPG">
            <a:extLst>
              <a:ext uri="{FF2B5EF4-FFF2-40B4-BE49-F238E27FC236}">
                <a16:creationId xmlns:a16="http://schemas.microsoft.com/office/drawing/2014/main" id="{7BB7BB71-7240-4F25-AAC1-228AF261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15" y="4235705"/>
            <a:ext cx="2631575" cy="180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C64CB02-742A-45BA-9D47-594A7C8F2B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19420" r="22942"/>
          <a:stretch/>
        </p:blipFill>
        <p:spPr>
          <a:xfrm>
            <a:off x="2312507" y="2384545"/>
            <a:ext cx="3744416" cy="36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4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941" y="924911"/>
            <a:ext cx="8596668" cy="809297"/>
          </a:xfrm>
        </p:spPr>
        <p:txBody>
          <a:bodyPr>
            <a:normAutofit/>
          </a:bodyPr>
          <a:lstStyle/>
          <a:p>
            <a:r>
              <a:rPr lang="fr-FR" sz="2400" dirty="0"/>
              <a:t>Expérience de l’appui à la faculté dentaire du Laos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016" y="2002934"/>
            <a:ext cx="8596668" cy="3880773"/>
          </a:xfrm>
        </p:spPr>
        <p:txBody>
          <a:bodyPr/>
          <a:lstStyle/>
          <a:p>
            <a:r>
              <a:rPr lang="fr-FR" dirty="0"/>
              <a:t>Cambodge: 2002-2014</a:t>
            </a:r>
          </a:p>
          <a:p>
            <a:endParaRPr lang="fr-FR" dirty="0"/>
          </a:p>
          <a:p>
            <a:r>
              <a:rPr lang="fr-FR" dirty="0"/>
              <a:t>Laos: </a:t>
            </a:r>
            <a:r>
              <a:rPr lang="fr-FR" dirty="0" smtClean="0"/>
              <a:t>2005-2021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439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AOI\com-présentation\photos-plans\hygiene\P1010100.JPG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872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Dominique\AOI\Cambodge-hygiène\photos\travaux\local autocl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6482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D:\Dominique\AOI\Cambodge-hygiène\photos\travaux\zone sale + doyen.jpg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4572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D:\Dominique\AOI\Cambodge-hygiène\photos\travaux\salle de conditionnement.jpg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5826"/>
            <a:ext cx="4572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D:\Dominique\AOI\Cambodge-hygiène\photos\travaux\exterieur.jpg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36938"/>
            <a:ext cx="45720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57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2477C74-2A8D-446C-A6D3-0065B5982DA6}" type="slidenum">
              <a:rPr lang="fr-FR" sz="1200">
                <a:solidFill>
                  <a:srgbClr val="FEFEF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fr-FR" sz="1200">
              <a:solidFill>
                <a:srgbClr val="FEFEFE"/>
              </a:solidFill>
            </a:endParaRPr>
          </a:p>
        </p:txBody>
      </p:sp>
      <p:grpSp>
        <p:nvGrpSpPr>
          <p:cNvPr id="26627" name="Group 2"/>
          <p:cNvGrpSpPr>
            <a:grpSpLocks/>
          </p:cNvGrpSpPr>
          <p:nvPr/>
        </p:nvGrpSpPr>
        <p:grpSpPr bwMode="auto">
          <a:xfrm>
            <a:off x="1752600" y="0"/>
            <a:ext cx="2660650" cy="3479800"/>
            <a:chOff x="144" y="0"/>
            <a:chExt cx="1676" cy="2192"/>
          </a:xfrm>
        </p:grpSpPr>
        <p:pic>
          <p:nvPicPr>
            <p:cNvPr id="26642" name="Picture 3" descr="sas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0"/>
              <a:ext cx="1676" cy="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3" name="Text Box 4"/>
            <p:cNvSpPr txBox="1">
              <a:spLocks noChangeArrowheads="1"/>
            </p:cNvSpPr>
            <p:nvPr/>
          </p:nvSpPr>
          <p:spPr bwMode="auto">
            <a:xfrm>
              <a:off x="662" y="26"/>
              <a:ext cx="31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1800">
                  <a:solidFill>
                    <a:srgbClr val="FFFFFF"/>
                  </a:solidFill>
                  <a:latin typeface="Constantia" panose="02030602050306030303" pitchFamily="18" charset="0"/>
                </a:rPr>
                <a:t>Sas</a:t>
              </a:r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>
            <a:off x="4495800" y="257176"/>
            <a:ext cx="3486150" cy="2613025"/>
            <a:chOff x="1920" y="1506"/>
            <a:chExt cx="2196" cy="1646"/>
          </a:xfrm>
        </p:grpSpPr>
        <p:pic>
          <p:nvPicPr>
            <p:cNvPr id="26640" name="Picture 6" descr="P1010088"/>
            <p:cNvPicPr>
              <a:picLocks noChangeAspect="1" noChangeArrowheads="1"/>
            </p:cNvPicPr>
            <p:nvPr/>
          </p:nvPicPr>
          <p:blipFill>
            <a:blip r:embed="rId4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506"/>
              <a:ext cx="2196" cy="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1" name="Rectangle 7"/>
            <p:cNvSpPr>
              <a:spLocks noChangeArrowheads="1"/>
            </p:cNvSpPr>
            <p:nvPr/>
          </p:nvSpPr>
          <p:spPr bwMode="auto">
            <a:xfrm>
              <a:off x="1920" y="1536"/>
              <a:ext cx="16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1800" b="1">
                  <a:solidFill>
                    <a:srgbClr val="FFFFFF"/>
                  </a:solidFill>
                  <a:latin typeface="Constantia" panose="02030602050306030303" pitchFamily="18" charset="0"/>
                </a:rPr>
                <a:t>zone lavage instruments</a:t>
              </a:r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>
            <a:off x="8077200" y="152400"/>
            <a:ext cx="2432050" cy="3244850"/>
            <a:chOff x="4128" y="96"/>
            <a:chExt cx="1532" cy="2044"/>
          </a:xfrm>
        </p:grpSpPr>
        <p:pic>
          <p:nvPicPr>
            <p:cNvPr id="26638" name="Picture 9" descr="P1010090"/>
            <p:cNvPicPr>
              <a:picLocks noChangeAspect="1" noChangeArrowheads="1"/>
            </p:cNvPicPr>
            <p:nvPr/>
          </p:nvPicPr>
          <p:blipFill>
            <a:blip r:embed="rId5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96"/>
              <a:ext cx="1532" cy="2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9" name="Rectangle 10"/>
            <p:cNvSpPr>
              <a:spLocks noChangeArrowheads="1"/>
            </p:cNvSpPr>
            <p:nvPr/>
          </p:nvSpPr>
          <p:spPr bwMode="auto">
            <a:xfrm>
              <a:off x="4320" y="144"/>
              <a:ext cx="12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1600" b="1">
                  <a:solidFill>
                    <a:srgbClr val="FFFFFF"/>
                  </a:solidFill>
                  <a:latin typeface="Constantia" panose="02030602050306030303" pitchFamily="18" charset="0"/>
                </a:rPr>
                <a:t>zone lavage du linge</a:t>
              </a:r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811338" y="3533776"/>
            <a:ext cx="2698750" cy="3248025"/>
            <a:chOff x="181" y="2226"/>
            <a:chExt cx="1700" cy="2046"/>
          </a:xfrm>
        </p:grpSpPr>
        <p:pic>
          <p:nvPicPr>
            <p:cNvPr id="26636" name="Picture 12" descr="P101009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2226"/>
              <a:ext cx="1536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Rectangle 13"/>
            <p:cNvSpPr>
              <a:spLocks noChangeArrowheads="1"/>
            </p:cNvSpPr>
            <p:nvPr/>
          </p:nvSpPr>
          <p:spPr bwMode="auto">
            <a:xfrm>
              <a:off x="192" y="2352"/>
              <a:ext cx="168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1600" b="1">
                  <a:solidFill>
                    <a:srgbClr val="FFFFFF"/>
                  </a:solidFill>
                  <a:latin typeface="Constantia" panose="02030602050306030303" pitchFamily="18" charset="0"/>
                </a:rPr>
                <a:t>Passage conditionnement</a:t>
              </a:r>
            </a:p>
          </p:txBody>
        </p:sp>
      </p:grpSp>
      <p:grpSp>
        <p:nvGrpSpPr>
          <p:cNvPr id="26631" name="Group 14"/>
          <p:cNvGrpSpPr>
            <a:grpSpLocks/>
          </p:cNvGrpSpPr>
          <p:nvPr/>
        </p:nvGrpSpPr>
        <p:grpSpPr bwMode="auto">
          <a:xfrm>
            <a:off x="4648201" y="3048000"/>
            <a:ext cx="3317875" cy="3651250"/>
            <a:chOff x="1968" y="1920"/>
            <a:chExt cx="2090" cy="2300"/>
          </a:xfrm>
        </p:grpSpPr>
        <p:pic>
          <p:nvPicPr>
            <p:cNvPr id="26634" name="Picture 15" descr="P10101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65"/>
            <a:stretch>
              <a:fillRect/>
            </a:stretch>
          </p:blipFill>
          <p:spPr bwMode="auto">
            <a:xfrm>
              <a:off x="1968" y="1920"/>
              <a:ext cx="2090" cy="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5" name="Rectangle 16"/>
            <p:cNvSpPr>
              <a:spLocks noChangeArrowheads="1"/>
            </p:cNvSpPr>
            <p:nvPr/>
          </p:nvSpPr>
          <p:spPr bwMode="auto">
            <a:xfrm>
              <a:off x="2448" y="1920"/>
              <a:ext cx="1584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1600" b="1">
                  <a:solidFill>
                    <a:srgbClr val="FFFFFF"/>
                  </a:solidFill>
                  <a:latin typeface="Constantia" panose="02030602050306030303" pitchFamily="18" charset="0"/>
                </a:rPr>
                <a:t>Zone de conditionnement</a:t>
              </a:r>
            </a:p>
          </p:txBody>
        </p:sp>
      </p:grpSp>
      <p:pic>
        <p:nvPicPr>
          <p:cNvPr id="26632" name="Picture 17" descr="P1010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/>
          <a:stretch>
            <a:fillRect/>
          </a:stretch>
        </p:blipFill>
        <p:spPr bwMode="auto">
          <a:xfrm>
            <a:off x="8051800" y="3429000"/>
            <a:ext cx="2616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18"/>
          <p:cNvSpPr txBox="1">
            <a:spLocks noChangeArrowheads="1"/>
          </p:cNvSpPr>
          <p:nvPr/>
        </p:nvSpPr>
        <p:spPr bwMode="auto">
          <a:xfrm>
            <a:off x="8137526" y="3490913"/>
            <a:ext cx="21664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1">
                <a:solidFill>
                  <a:srgbClr val="FFFFFF"/>
                </a:solidFill>
                <a:latin typeface="Constantia" panose="02030602050306030303" pitchFamily="18" charset="0"/>
              </a:rPr>
              <a:t>Zone de stérilisation</a:t>
            </a:r>
          </a:p>
        </p:txBody>
      </p:sp>
    </p:spTree>
    <p:extLst>
      <p:ext uri="{BB962C8B-B14F-4D97-AF65-F5344CB8AC3E}">
        <p14:creationId xmlns:p14="http://schemas.microsoft.com/office/powerpoint/2010/main" val="757166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ominique\AOI\Cambodge-hygiène\photos\MONTAGE PHOTO\P101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11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D13E4E5-9CDD-4FF6-B64C-E7BAB1FD617F}" type="slidenum">
              <a:rPr lang="fr-FR" sz="1200">
                <a:solidFill>
                  <a:srgbClr val="FEFEF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fr-FR" sz="1200">
              <a:solidFill>
                <a:srgbClr val="FEFEFE"/>
              </a:solidFill>
            </a:endParaRPr>
          </a:p>
        </p:txBody>
      </p:sp>
      <p:pic>
        <p:nvPicPr>
          <p:cNvPr id="30723" name="Picture 3" descr="DCP_07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37778" r="55556" b="8727"/>
          <a:stretch>
            <a:fillRect/>
          </a:stretch>
        </p:blipFill>
        <p:spPr bwMode="auto">
          <a:xfrm>
            <a:off x="4648201" y="1905000"/>
            <a:ext cx="276542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28800" y="838201"/>
            <a:ext cx="3124200" cy="1990725"/>
            <a:chOff x="1824" y="1440"/>
            <a:chExt cx="1968" cy="1254"/>
          </a:xfrm>
        </p:grpSpPr>
        <p:pic>
          <p:nvPicPr>
            <p:cNvPr id="30740" name="Picture 5" descr="P10100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8" t="14938" r="4672" b="10373"/>
            <a:stretch>
              <a:fillRect/>
            </a:stretch>
          </p:blipFill>
          <p:spPr bwMode="auto">
            <a:xfrm>
              <a:off x="1824" y="1464"/>
              <a:ext cx="1968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1" name="Text Box 6"/>
            <p:cNvSpPr txBox="1">
              <a:spLocks noChangeArrowheads="1"/>
            </p:cNvSpPr>
            <p:nvPr/>
          </p:nvSpPr>
          <p:spPr bwMode="auto">
            <a:xfrm>
              <a:off x="2208" y="1440"/>
              <a:ext cx="11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1600" b="1">
                  <a:solidFill>
                    <a:srgbClr val="FFFFFF"/>
                  </a:solidFill>
                  <a:latin typeface="Constantia" panose="02030602050306030303" pitchFamily="18" charset="0"/>
                </a:rPr>
                <a:t>Set screening n°1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010400" y="762000"/>
            <a:ext cx="3371850" cy="1765300"/>
            <a:chOff x="2400" y="288"/>
            <a:chExt cx="2124" cy="1112"/>
          </a:xfrm>
        </p:grpSpPr>
        <p:pic>
          <p:nvPicPr>
            <p:cNvPr id="30738" name="Picture 7" descr="P1010131"/>
            <p:cNvPicPr>
              <a:picLocks noChangeAspect="1" noChangeArrowheads="1"/>
            </p:cNvPicPr>
            <p:nvPr/>
          </p:nvPicPr>
          <p:blipFill>
            <a:blip r:embed="rId5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58" b="20332"/>
            <a:stretch>
              <a:fillRect/>
            </a:stretch>
          </p:blipFill>
          <p:spPr bwMode="auto">
            <a:xfrm>
              <a:off x="2400" y="288"/>
              <a:ext cx="2124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9" name="Text Box 8"/>
            <p:cNvSpPr txBox="1">
              <a:spLocks noChangeArrowheads="1"/>
            </p:cNvSpPr>
            <p:nvPr/>
          </p:nvSpPr>
          <p:spPr bwMode="auto">
            <a:xfrm>
              <a:off x="2400" y="288"/>
              <a:ext cx="14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2000" b="1">
                  <a:solidFill>
                    <a:schemeClr val="tx1"/>
                  </a:solidFill>
                  <a:latin typeface="Constantia" panose="02030602050306030303" pitchFamily="18" charset="0"/>
                </a:rPr>
                <a:t>Set anesthésie n°2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905000" y="4572001"/>
            <a:ext cx="2933700" cy="2085975"/>
            <a:chOff x="3744" y="1680"/>
            <a:chExt cx="1848" cy="1314"/>
          </a:xfrm>
        </p:grpSpPr>
        <p:pic>
          <p:nvPicPr>
            <p:cNvPr id="30736" name="Picture 10" descr="P1010066"/>
            <p:cNvPicPr>
              <a:picLocks noChangeAspect="1" noChangeArrowheads="1"/>
            </p:cNvPicPr>
            <p:nvPr/>
          </p:nvPicPr>
          <p:blipFill>
            <a:blip r:embed="rId6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0" b="2905"/>
            <a:stretch>
              <a:fillRect/>
            </a:stretch>
          </p:blipFill>
          <p:spPr bwMode="auto">
            <a:xfrm>
              <a:off x="3744" y="1680"/>
              <a:ext cx="1848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7" name="Text Box 11"/>
            <p:cNvSpPr txBox="1">
              <a:spLocks noChangeArrowheads="1"/>
            </p:cNvSpPr>
            <p:nvPr/>
          </p:nvSpPr>
          <p:spPr bwMode="auto">
            <a:xfrm>
              <a:off x="4032" y="1728"/>
              <a:ext cx="1302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2000" b="1">
                  <a:solidFill>
                    <a:schemeClr val="tx1"/>
                  </a:solidFill>
                  <a:latin typeface="Constantia" panose="02030602050306030303" pitchFamily="18" charset="0"/>
                </a:rPr>
                <a:t>Set curetage n°3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4752976"/>
            <a:ext cx="2895600" cy="2105025"/>
            <a:chOff x="528" y="2880"/>
            <a:chExt cx="1824" cy="1326"/>
          </a:xfrm>
        </p:grpSpPr>
        <p:pic>
          <p:nvPicPr>
            <p:cNvPr id="30734" name="Picture 13" descr="P10100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" t="7965" r="8609" b="7080"/>
            <a:stretch>
              <a:fillRect/>
            </a:stretch>
          </p:blipFill>
          <p:spPr bwMode="auto">
            <a:xfrm>
              <a:off x="528" y="2880"/>
              <a:ext cx="1824" cy="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Text Box 14"/>
            <p:cNvSpPr txBox="1">
              <a:spLocks noChangeArrowheads="1"/>
            </p:cNvSpPr>
            <p:nvPr/>
          </p:nvSpPr>
          <p:spPr bwMode="auto">
            <a:xfrm>
              <a:off x="768" y="2880"/>
              <a:ext cx="1451" cy="2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2000" b="1">
                  <a:solidFill>
                    <a:schemeClr val="tx1"/>
                  </a:solidFill>
                  <a:latin typeface="Constantia" panose="02030602050306030303" pitchFamily="18" charset="0"/>
                </a:rPr>
                <a:t>Set amalgame n°4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086600" y="2667001"/>
            <a:ext cx="3422650" cy="2016125"/>
            <a:chOff x="432" y="2928"/>
            <a:chExt cx="2156" cy="1270"/>
          </a:xfrm>
        </p:grpSpPr>
        <p:grpSp>
          <p:nvGrpSpPr>
            <p:cNvPr id="30730" name="Group 18"/>
            <p:cNvGrpSpPr>
              <a:grpSpLocks/>
            </p:cNvGrpSpPr>
            <p:nvPr/>
          </p:nvGrpSpPr>
          <p:grpSpPr bwMode="auto">
            <a:xfrm>
              <a:off x="432" y="2928"/>
              <a:ext cx="2124" cy="1270"/>
              <a:chOff x="432" y="2928"/>
              <a:chExt cx="2124" cy="1270"/>
            </a:xfrm>
          </p:grpSpPr>
          <p:pic>
            <p:nvPicPr>
              <p:cNvPr id="30732" name="Picture 16" descr="P1010055"/>
              <p:cNvPicPr>
                <a:picLocks noChangeAspect="1" noChangeArrowheads="1"/>
              </p:cNvPicPr>
              <p:nvPr/>
            </p:nvPicPr>
            <p:blipFill>
              <a:blip r:embed="rId8">
                <a:lum bright="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97" b="10236"/>
              <a:stretch>
                <a:fillRect/>
              </a:stretch>
            </p:blipFill>
            <p:spPr bwMode="auto">
              <a:xfrm>
                <a:off x="432" y="2928"/>
                <a:ext cx="2124" cy="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3" name="Text Box 17"/>
              <p:cNvSpPr txBox="1">
                <a:spLocks noChangeArrowheads="1"/>
              </p:cNvSpPr>
              <p:nvPr/>
            </p:nvSpPr>
            <p:spPr bwMode="auto">
              <a:xfrm>
                <a:off x="432" y="3936"/>
                <a:ext cx="119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4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2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20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6000"/>
                  <a:buFont typeface="Wingdings 2" panose="05020102010507070707" pitchFamily="18" charset="2"/>
                  <a:buChar char=""/>
                  <a:defRPr sz="1600">
                    <a:solidFill>
                      <a:schemeClr val="tx2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sz="2000" b="1">
                    <a:solidFill>
                      <a:schemeClr val="tx1"/>
                    </a:solidFill>
                    <a:latin typeface="Constantia" panose="02030602050306030303" pitchFamily="18" charset="0"/>
                  </a:rPr>
                  <a:t>Set ciment n°6</a:t>
                </a:r>
              </a:p>
            </p:txBody>
          </p:sp>
        </p:grpSp>
        <p:sp>
          <p:nvSpPr>
            <p:cNvPr id="30731" name="Text Box 19"/>
            <p:cNvSpPr txBox="1">
              <a:spLocks noChangeArrowheads="1"/>
            </p:cNvSpPr>
            <p:nvPr/>
          </p:nvSpPr>
          <p:spPr bwMode="auto">
            <a:xfrm>
              <a:off x="1776" y="3456"/>
              <a:ext cx="81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2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6000"/>
                <a:buFont typeface="Wingdings 2" panose="05020102010507070707" pitchFamily="18" charset="2"/>
                <a:buChar char="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sz="2000" b="1">
                  <a:solidFill>
                    <a:schemeClr val="bg1"/>
                  </a:solidFill>
                  <a:latin typeface="Constantia" panose="02030602050306030303" pitchFamily="18" charset="0"/>
                </a:rPr>
                <a:t>eugénate</a:t>
              </a:r>
            </a:p>
          </p:txBody>
        </p:sp>
      </p:grp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9128125" y="537527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1800">
                <a:solidFill>
                  <a:schemeClr val="tx1"/>
                </a:solidFill>
                <a:latin typeface="Constantia" panose="02030602050306030303" pitchFamily="18" charset="0"/>
              </a:rPr>
              <a:t>ou</a:t>
            </a:r>
          </a:p>
        </p:txBody>
      </p:sp>
    </p:spTree>
    <p:extLst>
      <p:ext uri="{BB962C8B-B14F-4D97-AF65-F5344CB8AC3E}">
        <p14:creationId xmlns:p14="http://schemas.microsoft.com/office/powerpoint/2010/main" val="288704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2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7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630E9C6-B147-47B1-8BCF-14F48D721CCC}" type="slidenum">
              <a:rPr lang="fr-FR" sz="1200">
                <a:solidFill>
                  <a:srgbClr val="FEFEF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fr-FR" sz="1200">
              <a:solidFill>
                <a:srgbClr val="FEFEFE"/>
              </a:solidFill>
            </a:endParaRPr>
          </a:p>
        </p:txBody>
      </p:sp>
      <p:grpSp>
        <p:nvGrpSpPr>
          <p:cNvPr id="32771" name="Group 10"/>
          <p:cNvGrpSpPr>
            <a:grpSpLocks/>
          </p:cNvGrpSpPr>
          <p:nvPr/>
        </p:nvGrpSpPr>
        <p:grpSpPr bwMode="auto">
          <a:xfrm>
            <a:off x="1524000" y="592139"/>
            <a:ext cx="9144000" cy="2244725"/>
            <a:chOff x="240" y="432"/>
            <a:chExt cx="5280" cy="1296"/>
          </a:xfrm>
        </p:grpSpPr>
        <p:pic>
          <p:nvPicPr>
            <p:cNvPr id="32776" name="Picture 2" descr="P10101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432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3" descr="P10101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432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4" descr="P10101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432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72" name="Group 11"/>
          <p:cNvGrpSpPr>
            <a:grpSpLocks/>
          </p:cNvGrpSpPr>
          <p:nvPr/>
        </p:nvGrpSpPr>
        <p:grpSpPr bwMode="auto">
          <a:xfrm>
            <a:off x="1524000" y="3792539"/>
            <a:ext cx="9144000" cy="2244725"/>
            <a:chOff x="480" y="2400"/>
            <a:chExt cx="5280" cy="1296"/>
          </a:xfrm>
        </p:grpSpPr>
        <p:pic>
          <p:nvPicPr>
            <p:cNvPr id="32773" name="Picture 5" descr="P10101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0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8" descr="P10101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9" descr="P101010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400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1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190293E-456C-439D-98B3-B144ADAE9084}" type="slidenum">
              <a:rPr lang="fr-FR" sz="1200">
                <a:solidFill>
                  <a:srgbClr val="FEFEF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fr-FR" sz="1200">
              <a:solidFill>
                <a:srgbClr val="FEFEFE"/>
              </a:solidFill>
            </a:endParaRPr>
          </a:p>
        </p:txBody>
      </p:sp>
      <p:pic>
        <p:nvPicPr>
          <p:cNvPr id="94213" name="Picture 5" descr="P101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2" descr="cadre stérilisate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10593"/>
          <a:stretch>
            <a:fillRect/>
          </a:stretch>
        </p:blipFill>
        <p:spPr bwMode="auto">
          <a:xfrm>
            <a:off x="7239000" y="168276"/>
            <a:ext cx="3429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2" name="Picture 14" descr="rangement sets chambre autocl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87726"/>
            <a:ext cx="265112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3" name="Picture 15" descr="déchargement autocl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2004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16" descr="P1010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762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4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35844" name="Picture 2" descr="C:\Users\po\Documents\AOI\Cambodge\2010-2013\photos 2010-2013\photos 2011 2012\P101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5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29" y="355202"/>
            <a:ext cx="9079731" cy="845128"/>
          </a:xfrm>
        </p:spPr>
        <p:txBody>
          <a:bodyPr>
            <a:normAutofit/>
          </a:bodyPr>
          <a:lstStyle/>
          <a:p>
            <a:r>
              <a:rPr lang="fr-FR" sz="3200" dirty="0"/>
              <a:t>Appui à la sécurité des soins au Laos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4545" y="2113853"/>
            <a:ext cx="2986201" cy="2713327"/>
          </a:xfrm>
        </p:spPr>
        <p:txBody>
          <a:bodyPr>
            <a:normAutofit fontScale="77500" lnSpcReduction="20000"/>
          </a:bodyPr>
          <a:lstStyle/>
          <a:p>
            <a:r>
              <a:rPr lang="fr-FR" sz="2400" dirty="0"/>
              <a:t>AOI présent au Laos depuis 2005</a:t>
            </a:r>
          </a:p>
          <a:p>
            <a:endParaRPr lang="fr-FR" sz="2400" dirty="0"/>
          </a:p>
          <a:p>
            <a:r>
              <a:rPr lang="fr-FR" sz="2400" dirty="0"/>
              <a:t>La sécurité des soins devient l’axe prioritaire</a:t>
            </a:r>
          </a:p>
          <a:p>
            <a:endParaRPr lang="fr-FR" sz="2400" dirty="0"/>
          </a:p>
          <a:p>
            <a:r>
              <a:rPr lang="fr-FR" sz="2400" dirty="0"/>
              <a:t>Du dentaire vers la médecine générale</a:t>
            </a:r>
          </a:p>
        </p:txBody>
      </p:sp>
      <p:pic>
        <p:nvPicPr>
          <p:cNvPr id="30722" name="Picture 2" descr="https://lh6.googleusercontent.com/proxy/gPoBdJrOX4dSVtP_OKDW7Je8MwGuWa23Yy2j4EiGqR-M_J82qF2S4ocD16RW1seM-KevR1cvFNMXF59_op_EK4y-15EYmQ-6XUdqRO4lqkTBPsCb6NCNFRtuDaD-yfo7iq1lWDxnpx9ue-ljwu-73z-dk_Y=w538-h360-k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29" y="1531963"/>
            <a:ext cx="6266843" cy="41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051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97" y="0"/>
            <a:ext cx="9181041" cy="6885781"/>
          </a:xfrm>
        </p:spPr>
      </p:pic>
    </p:spTree>
    <p:extLst>
      <p:ext uri="{BB962C8B-B14F-4D97-AF65-F5344CB8AC3E}">
        <p14:creationId xmlns:p14="http://schemas.microsoft.com/office/powerpoint/2010/main" val="344110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po\Documents\AOI\Cambodge\2010-2013\photos 2011\serie faculte pour visuels 2011\P1000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211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9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B7796FD-02EA-4660-A06B-346B71C29846}" type="slidenum">
              <a:rPr lang="fr-FR" sz="1100">
                <a:solidFill>
                  <a:schemeClr val="tx2"/>
                </a:solidFill>
              </a:rPr>
              <a:pPr eaLnBrk="1" hangingPunct="1"/>
              <a:t>33</a:t>
            </a:fld>
            <a:endParaRPr lang="fr-FR" sz="1100">
              <a:solidFill>
                <a:schemeClr val="tx2"/>
              </a:solidFill>
            </a:endParaRPr>
          </a:p>
        </p:txBody>
      </p:sp>
      <p:pic>
        <p:nvPicPr>
          <p:cNvPr id="33795" name="Picture 10" descr="F:\DCIM\100_PANA\P100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0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2004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fr-FR" sz="2800" dirty="0"/>
              <a:t>Nettoyage des surfaces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905000"/>
            <a:ext cx="8153400" cy="41148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</a:pPr>
            <a:endParaRPr lang="fr-FR" sz="2800" dirty="0"/>
          </a:p>
          <a:p>
            <a:pPr marL="609600" indent="-609600">
              <a:lnSpc>
                <a:spcPct val="90000"/>
              </a:lnSpc>
              <a:buNone/>
            </a:pPr>
            <a:r>
              <a:rPr lang="fr-FR" sz="2800" dirty="0"/>
              <a:t>1  </a:t>
            </a:r>
            <a:r>
              <a:rPr lang="fr-FR" sz="2800" dirty="0" err="1"/>
              <a:t>Medical</a:t>
            </a:r>
            <a:r>
              <a:rPr lang="fr-FR" sz="2800" dirty="0"/>
              <a:t> </a:t>
            </a:r>
            <a:r>
              <a:rPr lang="fr-FR" sz="2800" dirty="0" err="1"/>
              <a:t>product</a:t>
            </a:r>
            <a:endParaRPr lang="fr-FR" sz="2800" dirty="0"/>
          </a:p>
          <a:p>
            <a:pPr marL="609600" indent="-609600">
              <a:lnSpc>
                <a:spcPct val="90000"/>
              </a:lnSpc>
              <a:buNone/>
            </a:pPr>
            <a:endParaRPr lang="fr-FR" sz="2000" dirty="0"/>
          </a:p>
          <a:p>
            <a:pPr marL="609600" indent="-609600">
              <a:lnSpc>
                <a:spcPct val="90000"/>
              </a:lnSpc>
              <a:buNone/>
            </a:pPr>
            <a:r>
              <a:rPr lang="en-GB" sz="2000" dirty="0"/>
              <a:t> </a:t>
            </a:r>
            <a:endParaRPr lang="fr-FR" sz="2000" dirty="0"/>
          </a:p>
          <a:p>
            <a:pPr marL="609600" indent="-609600">
              <a:lnSpc>
                <a:spcPct val="90000"/>
              </a:lnSpc>
              <a:buNone/>
            </a:pPr>
            <a:endParaRPr lang="fr-FR" sz="2800" dirty="0"/>
          </a:p>
          <a:p>
            <a:pPr marL="609600" indent="-609600">
              <a:lnSpc>
                <a:spcPct val="90000"/>
              </a:lnSpc>
              <a:buNone/>
            </a:pPr>
            <a:endParaRPr lang="fr-FR" sz="2800" dirty="0"/>
          </a:p>
          <a:p>
            <a:pPr marL="609600" indent="-609600">
              <a:lnSpc>
                <a:spcPct val="90000"/>
              </a:lnSpc>
              <a:buNone/>
            </a:pPr>
            <a:r>
              <a:rPr lang="fr-FR" sz="2800" dirty="0"/>
              <a:t>2 </a:t>
            </a:r>
            <a:r>
              <a:rPr lang="fr-FR" sz="2800" dirty="0" err="1"/>
              <a:t>Domestic</a:t>
            </a:r>
            <a:r>
              <a:rPr lang="fr-FR" sz="2800" dirty="0"/>
              <a:t> </a:t>
            </a:r>
            <a:r>
              <a:rPr lang="fr-FR" sz="2800" dirty="0" err="1"/>
              <a:t>product</a:t>
            </a:r>
            <a:endParaRPr lang="fr-FR" sz="2800" dirty="0"/>
          </a:p>
          <a:p>
            <a:pPr marL="609600" indent="-609600">
              <a:lnSpc>
                <a:spcPct val="90000"/>
              </a:lnSpc>
              <a:buNone/>
            </a:pPr>
            <a:r>
              <a:rPr lang="fr-FR" sz="2000" dirty="0" err="1"/>
              <a:t>Detergent</a:t>
            </a:r>
            <a:r>
              <a:rPr lang="fr-FR" sz="2000" dirty="0"/>
              <a:t> + </a:t>
            </a:r>
            <a:r>
              <a:rPr lang="fr-FR" sz="2000" dirty="0" err="1"/>
              <a:t>alcohol</a:t>
            </a:r>
            <a:endParaRPr lang="fr-FR" sz="2000" dirty="0"/>
          </a:p>
          <a:p>
            <a:pPr marL="609600" indent="-609600">
              <a:lnSpc>
                <a:spcPct val="90000"/>
              </a:lnSpc>
              <a:buNone/>
            </a:pPr>
            <a:endParaRPr lang="fr-FR" sz="2000" dirty="0"/>
          </a:p>
        </p:txBody>
      </p:sp>
      <p:sp>
        <p:nvSpPr>
          <p:cNvPr id="307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7ED6AE7-1122-47C6-9EF8-CFE8F5C4ABC2}" type="slidenum">
              <a:rPr lang="fr-FR" sz="1100">
                <a:solidFill>
                  <a:schemeClr val="tx2"/>
                </a:solidFill>
              </a:rPr>
              <a:pPr eaLnBrk="1" hangingPunct="1"/>
              <a:t>34</a:t>
            </a:fld>
            <a:endParaRPr lang="fr-FR" sz="1100">
              <a:solidFill>
                <a:schemeClr val="tx2"/>
              </a:solidFill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7183742" y="4158233"/>
          <a:ext cx="10668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2343477" imgH="2629267" progId="MSPhotoEd.3">
                  <p:embed/>
                </p:oleObj>
              </mc:Choice>
              <mc:Fallback>
                <p:oleObj name="Photo Editor Photo" r:id="rId3" imgW="2343477" imgH="2629267" progId="MSPhotoEd.3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740" r="50912"/>
                      <a:stretch>
                        <a:fillRect/>
                      </a:stretch>
                    </p:blipFill>
                    <p:spPr bwMode="auto">
                      <a:xfrm>
                        <a:off x="7183742" y="4158233"/>
                        <a:ext cx="10668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10" descr="medisan_hardsurfaceclea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87" y="1152907"/>
            <a:ext cx="16494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1"/>
          <p:cNvSpPr>
            <a:spLocks noChangeArrowheads="1"/>
          </p:cNvSpPr>
          <p:nvPr/>
        </p:nvSpPr>
        <p:spPr bwMode="auto">
          <a:xfrm>
            <a:off x="3251200" y="-3624263"/>
            <a:ext cx="6840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081" name="Picture 27" descr="P1012245"/>
          <p:cNvPicPr>
            <a:picLocks noChangeAspect="1" noChangeArrowheads="1"/>
          </p:cNvPicPr>
          <p:nvPr/>
        </p:nvPicPr>
        <p:blipFill>
          <a:blip r:embed="rId6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t="3773" r="25157" b="9435"/>
          <a:stretch>
            <a:fillRect/>
          </a:stretch>
        </p:blipFill>
        <p:spPr bwMode="auto">
          <a:xfrm>
            <a:off x="7183742" y="891540"/>
            <a:ext cx="12033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927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68" y="0"/>
            <a:ext cx="5152032" cy="6869378"/>
          </a:xfrm>
        </p:spPr>
      </p:pic>
    </p:spTree>
    <p:extLst>
      <p:ext uri="{BB962C8B-B14F-4D97-AF65-F5344CB8AC3E}">
        <p14:creationId xmlns:p14="http://schemas.microsoft.com/office/powerpoint/2010/main" val="1367504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 sz="2800" dirty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06688" y="2017713"/>
            <a:ext cx="6132512" cy="4114800"/>
          </a:xfrm>
          <a:noFill/>
        </p:spPr>
        <p:txBody>
          <a:bodyPr>
            <a:normAutofit/>
          </a:bodyPr>
          <a:lstStyle/>
          <a:p>
            <a:pPr marL="609600" indent="-609600"/>
            <a:endParaRPr lang="fr-FR" sz="2800" dirty="0"/>
          </a:p>
          <a:p>
            <a:pPr marL="609600" indent="-609600">
              <a:buNone/>
            </a:pPr>
            <a:r>
              <a:rPr lang="fr-FR" sz="2800" dirty="0"/>
              <a:t>1 / </a:t>
            </a:r>
            <a:r>
              <a:rPr lang="fr-FR" sz="2800" dirty="0" err="1"/>
              <a:t>Hexanios</a:t>
            </a:r>
            <a:r>
              <a:rPr lang="fr-FR" sz="2800" dirty="0"/>
              <a:t> </a:t>
            </a:r>
          </a:p>
          <a:p>
            <a:pPr marL="609600" indent="-609600">
              <a:buNone/>
            </a:pPr>
            <a:endParaRPr lang="fr-FR" sz="2800" dirty="0"/>
          </a:p>
          <a:p>
            <a:pPr marL="609600" indent="-609600">
              <a:buNone/>
            </a:pPr>
            <a:endParaRPr lang="fr-FR" sz="2800" dirty="0"/>
          </a:p>
          <a:p>
            <a:pPr marL="609600" indent="-609600">
              <a:buNone/>
            </a:pPr>
            <a:r>
              <a:rPr lang="fr-FR" sz="2800" dirty="0"/>
              <a:t>2/ </a:t>
            </a:r>
            <a:r>
              <a:rPr lang="fr-FR" sz="2800" dirty="0" err="1"/>
              <a:t>Detergent</a:t>
            </a:r>
            <a:endParaRPr lang="fr-FR" sz="2800" dirty="0"/>
          </a:p>
          <a:p>
            <a:pPr marL="609600" indent="-609600">
              <a:buNone/>
            </a:pPr>
            <a:r>
              <a:rPr lang="fr-FR" sz="2800" dirty="0"/>
              <a:t>15-20 mn </a:t>
            </a:r>
            <a:r>
              <a:rPr lang="fr-FR" sz="2800" dirty="0" err="1"/>
              <a:t>soaking</a:t>
            </a:r>
            <a:endParaRPr lang="fr-FR" sz="2800" dirty="0"/>
          </a:p>
          <a:p>
            <a:pPr marL="609600" indent="-609600">
              <a:buNone/>
            </a:pPr>
            <a:endParaRPr lang="fr-FR" sz="2800" dirty="0"/>
          </a:p>
        </p:txBody>
      </p:sp>
      <p:graphicFrame>
        <p:nvGraphicFramePr>
          <p:cNvPr id="8194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6629401" y="4125675"/>
          <a:ext cx="1087243" cy="2154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3" imgW="2343477" imgH="2629267" progId="MSPhotoEd.3">
                  <p:embed/>
                </p:oleObj>
              </mc:Choice>
              <mc:Fallback>
                <p:oleObj name="Photo Editor Photo" r:id="rId3" imgW="2343477" imgH="2629267" progId="MSPhotoEd.3">
                  <p:embed/>
                  <p:pic>
                    <p:nvPicPr>
                      <p:cNvPr id="81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529" r="8943"/>
                      <a:stretch>
                        <a:fillRect/>
                      </a:stretch>
                    </p:blipFill>
                    <p:spPr bwMode="auto">
                      <a:xfrm>
                        <a:off x="6629401" y="4125675"/>
                        <a:ext cx="1087243" cy="2154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AD31718-E6EC-40F1-9DE9-4FFEC65B635A}" type="slidenum">
              <a:rPr lang="fr-FR" sz="1100">
                <a:solidFill>
                  <a:schemeClr val="tx2"/>
                </a:solidFill>
              </a:rPr>
              <a:pPr eaLnBrk="1" hangingPunct="1"/>
              <a:t>36</a:t>
            </a:fld>
            <a:endParaRPr lang="fr-FR" sz="1100">
              <a:solidFill>
                <a:schemeClr val="tx2"/>
              </a:solidFill>
            </a:endParaRPr>
          </a:p>
        </p:txBody>
      </p:sp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8153401" y="2133600"/>
          <a:ext cx="133032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5" imgW="2486372" imgH="2991268" progId="MSPhotoEd.3">
                  <p:embed/>
                </p:oleObj>
              </mc:Choice>
              <mc:Fallback>
                <p:oleObj name="Photo Editor Photo" r:id="rId5" imgW="2486372" imgH="2991268" progId="MSPhotoEd.3">
                  <p:embed/>
                  <p:pic>
                    <p:nvPicPr>
                      <p:cNvPr id="81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1" y="2133600"/>
                        <a:ext cx="1330325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5" descr="87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4444" r="23334" b="12222"/>
          <a:stretch>
            <a:fillRect/>
          </a:stretch>
        </p:blipFill>
        <p:spPr bwMode="auto">
          <a:xfrm>
            <a:off x="6629401" y="2133600"/>
            <a:ext cx="12747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457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564086" y="152400"/>
            <a:ext cx="4940526" cy="1752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dirty="0"/>
              <a:t>- </a:t>
            </a:r>
            <a:r>
              <a:rPr lang="fr-FR" sz="3100" dirty="0">
                <a:solidFill>
                  <a:schemeClr val="tx1"/>
                </a:solidFill>
              </a:rPr>
              <a:t>Intégration de la sécurité des soins dans les curriculums</a:t>
            </a:r>
            <a:br>
              <a:rPr lang="fr-FR" sz="3100" dirty="0">
                <a:solidFill>
                  <a:schemeClr val="tx1"/>
                </a:solidFill>
              </a:rPr>
            </a:br>
            <a:r>
              <a:rPr lang="fr-FR" sz="3100" dirty="0">
                <a:solidFill>
                  <a:schemeClr val="tx1"/>
                </a:solidFill>
              </a:rPr>
              <a:t/>
            </a:r>
            <a:br>
              <a:rPr lang="fr-FR" sz="3100" dirty="0">
                <a:solidFill>
                  <a:schemeClr val="tx1"/>
                </a:solidFill>
              </a:rPr>
            </a:br>
            <a:r>
              <a:rPr lang="fr-FR" sz="3100" dirty="0">
                <a:solidFill>
                  <a:schemeClr val="tx1"/>
                </a:solidFill>
              </a:rPr>
              <a:t>- Formation des enseignants et des étudiants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dirty="0"/>
          </a:p>
        </p:txBody>
      </p:sp>
      <p:pic>
        <p:nvPicPr>
          <p:cNvPr id="56324" name="Picture 1" descr="C:\Users\po\Documents\AOI\Cambodge\2010-2013\photos 2011\photos fac pour visuels fev 2011\S107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1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D:\AOI\Cambodge\2005-2008\hygiene fac\mission dom feb 2006\Photos\teachers training 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44" y="1905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836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2438400" y="2133601"/>
            <a:ext cx="6777038" cy="3508375"/>
          </a:xfrm>
        </p:spPr>
        <p:txBody>
          <a:bodyPr/>
          <a:lstStyle/>
          <a:p>
            <a:pPr eaLnBrk="1" hangingPunct="1"/>
            <a:r>
              <a:rPr lang="fr-FR"/>
              <a:t>Partenaires: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/>
              <a:t>Université d’Auvergne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FR"/>
              <a:t>Hôpital de Longjumeau</a:t>
            </a:r>
          </a:p>
        </p:txBody>
      </p:sp>
      <p:graphicFrame>
        <p:nvGraphicFramePr>
          <p:cNvPr id="41987" name="Object 2"/>
          <p:cNvGraphicFramePr>
            <a:graphicFrameLocks noChangeAspect="1"/>
          </p:cNvGraphicFramePr>
          <p:nvPr/>
        </p:nvGraphicFramePr>
        <p:xfrm>
          <a:off x="2667001" y="3810000"/>
          <a:ext cx="31781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Photo" r:id="rId4" imgW="15238095" imgH="11428571" progId="">
                  <p:embed/>
                </p:oleObj>
              </mc:Choice>
              <mc:Fallback>
                <p:oleObj name="Photo Editor Photo" r:id="rId4" imgW="15238095" imgH="11428571" progId="">
                  <p:embed/>
                  <p:pic>
                    <p:nvPicPr>
                      <p:cNvPr id="4198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35" t="12500" r="6387"/>
                      <a:stretch>
                        <a:fillRect/>
                      </a:stretch>
                    </p:blipFill>
                    <p:spPr bwMode="auto">
                      <a:xfrm>
                        <a:off x="2667001" y="3810000"/>
                        <a:ext cx="3178175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88" name="Picture 3" descr="C:\Users\po\Documents\AOI\com-présentation\photos-plans\hygiene\P10101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2514600" y="1066800"/>
            <a:ext cx="716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dirty="0">
                <a:solidFill>
                  <a:schemeClr val="tx1"/>
                </a:solidFill>
              </a:rPr>
              <a:t>Evaluations:    2002, 2005, 2008, 2011, 2013, 2015, 2017</a:t>
            </a:r>
          </a:p>
        </p:txBody>
      </p:sp>
    </p:spTree>
    <p:extLst>
      <p:ext uri="{BB962C8B-B14F-4D97-AF65-F5344CB8AC3E}">
        <p14:creationId xmlns:p14="http://schemas.microsoft.com/office/powerpoint/2010/main" val="1736977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0436"/>
          </a:xfrm>
        </p:spPr>
        <p:txBody>
          <a:bodyPr>
            <a:normAutofit/>
          </a:bodyPr>
          <a:lstStyle/>
          <a:p>
            <a:r>
              <a:rPr lang="fr-FR" sz="2800" dirty="0"/>
              <a:t>Evaluation en 2018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86517"/>
            <a:ext cx="8849438" cy="3880773"/>
          </a:xfrm>
        </p:spPr>
        <p:txBody>
          <a:bodyPr>
            <a:normAutofit/>
          </a:bodyPr>
          <a:lstStyle/>
          <a:p>
            <a:endParaRPr lang="fr-FR" sz="2000" dirty="0"/>
          </a:p>
          <a:p>
            <a:r>
              <a:rPr lang="fr-FR" sz="2000" dirty="0"/>
              <a:t>Comment étendre cette expérience et ces acquis a plus large échelle ?</a:t>
            </a:r>
          </a:p>
          <a:p>
            <a:endParaRPr lang="fr-FR" sz="2000" dirty="0"/>
          </a:p>
          <a:p>
            <a:r>
              <a:rPr lang="fr-FR" sz="2000" dirty="0"/>
              <a:t>Peut-on faire bénéficier aux spécialités médicales de notre expérience ?</a:t>
            </a:r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5185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428604"/>
            <a:ext cx="7239000" cy="8201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dirty="0"/>
              <a:t>Principaux risques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063" y="1785939"/>
            <a:ext cx="7239000" cy="4429125"/>
          </a:xfrm>
        </p:spPr>
        <p:txBody>
          <a:bodyPr>
            <a:normAutofit fontScale="925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fr-FR" dirty="0"/>
              <a:t>HIV / SIDA</a:t>
            </a:r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r>
              <a:rPr lang="fr-FR" dirty="0"/>
              <a:t>Hépatite B and C</a:t>
            </a:r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r>
              <a:rPr lang="fr-FR" dirty="0"/>
              <a:t>COVID, Grippe</a:t>
            </a:r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r>
              <a:rPr lang="fr-FR" dirty="0"/>
              <a:t>Staphylocoques ou streptocoques</a:t>
            </a:r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r>
              <a:rPr lang="fr-FR" dirty="0"/>
              <a:t>Tuberculose, Herpes</a:t>
            </a:r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endParaRPr lang="fr-FR" dirty="0"/>
          </a:p>
          <a:p>
            <a:pPr marL="274320" indent="-274320">
              <a:buFont typeface="Wingdings 2"/>
              <a:buChar char=""/>
              <a:defRPr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6" y="2857500"/>
            <a:ext cx="13811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1785939"/>
            <a:ext cx="13811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4214813"/>
            <a:ext cx="11906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309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016" y="609600"/>
            <a:ext cx="8596668" cy="1320800"/>
          </a:xfrm>
        </p:spPr>
        <p:txBody>
          <a:bodyPr/>
          <a:lstStyle/>
          <a:p>
            <a:r>
              <a:rPr lang="fr-FR" dirty="0"/>
              <a:t>Stratégies retenues en 2018-2021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27" y="1803384"/>
            <a:ext cx="8741557" cy="41753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Appui à 3 institutions de formation du personnel médical (infirmiers, médecins, dentistes)</a:t>
            </a:r>
          </a:p>
          <a:p>
            <a:endParaRPr lang="fr-FR" dirty="0"/>
          </a:p>
          <a:p>
            <a:r>
              <a:rPr lang="fr-FR" dirty="0"/>
              <a:t>Appui a 3 hôpitaux de districts de la région de Vientiane</a:t>
            </a:r>
          </a:p>
          <a:p>
            <a:endParaRPr lang="fr-FR" dirty="0"/>
          </a:p>
          <a:p>
            <a:r>
              <a:rPr lang="fr-FR" dirty="0"/>
              <a:t>Appui 1 hôpital central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Appui à l’unité sécurité des soins au Ministère de la Santé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5619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F66788-2D8E-4E8D-A74A-C02AB5FDE957}"/>
              </a:ext>
            </a:extLst>
          </p:cNvPr>
          <p:cNvSpPr txBox="1">
            <a:spLocks/>
          </p:cNvSpPr>
          <p:nvPr/>
        </p:nvSpPr>
        <p:spPr>
          <a:xfrm>
            <a:off x="804133" y="271726"/>
            <a:ext cx="1638307" cy="4885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/>
              <a:t>Partenaires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847390-5572-4083-B5D9-AB8C669FFA84}"/>
              </a:ext>
            </a:extLst>
          </p:cNvPr>
          <p:cNvSpPr txBox="1">
            <a:spLocks/>
          </p:cNvSpPr>
          <p:nvPr/>
        </p:nvSpPr>
        <p:spPr>
          <a:xfrm>
            <a:off x="804133" y="648183"/>
            <a:ext cx="4343932" cy="2130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1400" dirty="0"/>
              <a:t>Ministère de la Santé</a:t>
            </a:r>
          </a:p>
          <a:p>
            <a:pPr>
              <a:buFontTx/>
              <a:buChar char="-"/>
            </a:pPr>
            <a:r>
              <a:rPr lang="fr-FR" sz="1400" dirty="0"/>
              <a:t>Banque Asiatique pour le développement </a:t>
            </a:r>
          </a:p>
          <a:p>
            <a:pPr>
              <a:buFontTx/>
              <a:buChar char="-"/>
            </a:pPr>
            <a:r>
              <a:rPr lang="fr-FR" sz="1400" dirty="0"/>
              <a:t>OMS</a:t>
            </a:r>
          </a:p>
          <a:p>
            <a:pPr>
              <a:buFontTx/>
              <a:buChar char="-"/>
            </a:pPr>
            <a:r>
              <a:rPr lang="fr-FR" sz="1400" dirty="0"/>
              <a:t>Lao-lux développement </a:t>
            </a:r>
          </a:p>
          <a:p>
            <a:pPr>
              <a:buFontTx/>
              <a:buChar char="-"/>
            </a:pPr>
            <a:r>
              <a:rPr lang="fr-FR" sz="1400" dirty="0"/>
              <a:t>Fondation Pierre Fabre</a:t>
            </a:r>
          </a:p>
          <a:p>
            <a:pPr>
              <a:buFontTx/>
              <a:buChar char="-"/>
            </a:pPr>
            <a:r>
              <a:rPr lang="fr-FR" sz="1400" dirty="0"/>
              <a:t>Institut Pasteur</a:t>
            </a:r>
          </a:p>
          <a:p>
            <a:pPr>
              <a:buFontTx/>
              <a:buChar char="-"/>
            </a:pPr>
            <a:r>
              <a:rPr lang="fr-FR" sz="1400" dirty="0"/>
              <a:t>Ingénieur technicien </a:t>
            </a:r>
          </a:p>
          <a:p>
            <a:pPr>
              <a:buFontTx/>
              <a:buChar char="-"/>
            </a:pPr>
            <a:r>
              <a:rPr lang="fr-FR" sz="1400" dirty="0"/>
              <a:t>BTP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3322427-858F-4651-A7B8-5B4E562CC1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b="9412"/>
          <a:stretch/>
        </p:blipFill>
        <p:spPr>
          <a:xfrm>
            <a:off x="6454664" y="271725"/>
            <a:ext cx="5127736" cy="6420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115F1-68B1-4025-8C8F-9F6084E45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67" y="3557646"/>
            <a:ext cx="4056993" cy="33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48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Appui à la formation des infirmiers, médecins et dentistes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/>
              <a:t>Problèmes principaux: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Enseignants peu formés</a:t>
            </a:r>
          </a:p>
          <a:p>
            <a:r>
              <a:rPr lang="fr-FR" dirty="0"/>
              <a:t>Curriculums insuffisamment développés</a:t>
            </a:r>
            <a:endParaRPr lang="en-US" dirty="0"/>
          </a:p>
          <a:p>
            <a:r>
              <a:rPr lang="fr-FR" dirty="0"/>
              <a:t>Salles de travaux pratiques non adaptées</a:t>
            </a:r>
          </a:p>
          <a:p>
            <a:r>
              <a:rPr lang="fr-FR" dirty="0"/>
              <a:t>Peu d’hôpitaux de qualité pouvant servir de bon terrain de stage</a:t>
            </a:r>
          </a:p>
        </p:txBody>
      </p:sp>
    </p:spTree>
    <p:extLst>
      <p:ext uri="{BB962C8B-B14F-4D97-AF65-F5344CB8AC3E}">
        <p14:creationId xmlns:p14="http://schemas.microsoft.com/office/powerpoint/2010/main" val="4013617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98" y="0"/>
            <a:ext cx="9160729" cy="6870547"/>
          </a:xfrm>
        </p:spPr>
      </p:pic>
    </p:spTree>
    <p:extLst>
      <p:ext uri="{BB962C8B-B14F-4D97-AF65-F5344CB8AC3E}">
        <p14:creationId xmlns:p14="http://schemas.microsoft.com/office/powerpoint/2010/main" val="622097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0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10675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39" y="0"/>
            <a:ext cx="6879880" cy="6879880"/>
          </a:xfrm>
        </p:spPr>
      </p:pic>
    </p:spTree>
    <p:extLst>
      <p:ext uri="{BB962C8B-B14F-4D97-AF65-F5344CB8AC3E}">
        <p14:creationId xmlns:p14="http://schemas.microsoft.com/office/powerpoint/2010/main" val="2637395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2020-2021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Travaux et aménagement des salles de travaux pratiques</a:t>
            </a:r>
          </a:p>
          <a:p>
            <a:r>
              <a:rPr lang="fr-FR" dirty="0"/>
              <a:t>Formation des enseignants</a:t>
            </a:r>
          </a:p>
          <a:p>
            <a:r>
              <a:rPr lang="fr-FR" dirty="0"/>
              <a:t>Supports pédagogiques et outils de formation</a:t>
            </a:r>
          </a:p>
          <a:p>
            <a:r>
              <a:rPr lang="fr-FR" dirty="0"/>
              <a:t>Evolution des curriculums</a:t>
            </a:r>
          </a:p>
          <a:p>
            <a:r>
              <a:rPr lang="fr-FR" dirty="0"/>
              <a:t>Suivi / Evaluation</a:t>
            </a:r>
          </a:p>
          <a:p>
            <a:r>
              <a:rPr lang="fr-FR" dirty="0"/>
              <a:t>Communication et capitalisation sur l’expérience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62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AA05DEB8-69B0-40BF-BB36-145C275E6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1"/>
          <a:stretch/>
        </p:blipFill>
        <p:spPr>
          <a:xfrm>
            <a:off x="263721" y="900332"/>
            <a:ext cx="5832279" cy="447352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421D09B-B74B-43DF-A805-B8626DCED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26" y="867422"/>
            <a:ext cx="5714197" cy="447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78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909928" cy="1320800"/>
          </a:xfrm>
        </p:spPr>
        <p:txBody>
          <a:bodyPr>
            <a:normAutofit fontScale="90000"/>
          </a:bodyPr>
          <a:lstStyle/>
          <a:p>
            <a:r>
              <a:rPr lang="fr-FR" dirty="0"/>
              <a:t>Appui a 3 hôpitaux de districts de la région de Vientiane Capitale</a:t>
            </a:r>
            <a:br>
              <a:rPr lang="fr-FR" dirty="0"/>
            </a:br>
            <a:endParaRPr lang="en-US" dirty="0"/>
          </a:p>
        </p:txBody>
      </p:sp>
      <p:pic>
        <p:nvPicPr>
          <p:cNvPr id="4" name="Picture 2" descr="http://dikobraz.org/map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3273" r="31503" b="33726"/>
          <a:stretch/>
        </p:blipFill>
        <p:spPr bwMode="auto">
          <a:xfrm>
            <a:off x="4065561" y="0"/>
            <a:ext cx="6203853" cy="6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2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10" y="0"/>
            <a:ext cx="9690486" cy="7514013"/>
          </a:xfrm>
          <a:ln w="25400">
            <a:solidFill>
              <a:srgbClr val="FF0000"/>
            </a:solidFill>
          </a:ln>
        </p:spPr>
      </p:pic>
      <p:sp>
        <p:nvSpPr>
          <p:cNvPr id="5" name="Oval 4"/>
          <p:cNvSpPr/>
          <p:nvPr/>
        </p:nvSpPr>
        <p:spPr>
          <a:xfrm>
            <a:off x="3795824" y="3019645"/>
            <a:ext cx="1212111" cy="1233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74663" y="3129684"/>
            <a:ext cx="1212111" cy="1233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98289" y="4705159"/>
            <a:ext cx="1212111" cy="1233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6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0FA4A19-32FC-42F5-AA5A-6C789A6A6DC5}" type="slidenum">
              <a:rPr lang="fr-FR" sz="1100">
                <a:solidFill>
                  <a:schemeClr val="tx2"/>
                </a:solidFill>
              </a:rPr>
              <a:pPr eaLnBrk="1" hangingPunct="1"/>
              <a:t>5</a:t>
            </a:fld>
            <a:endParaRPr lang="fr-FR" sz="1100">
              <a:solidFill>
                <a:schemeClr val="tx2"/>
              </a:solidFill>
            </a:endParaRPr>
          </a:p>
        </p:txBody>
      </p:sp>
      <p:sp>
        <p:nvSpPr>
          <p:cNvPr id="70659" name="TextBox 2"/>
          <p:cNvSpPr txBox="1">
            <a:spLocks noChangeArrowheads="1"/>
          </p:cNvSpPr>
          <p:nvPr/>
        </p:nvSpPr>
        <p:spPr bwMode="auto">
          <a:xfrm>
            <a:off x="2595564" y="1240048"/>
            <a:ext cx="525996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USA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6838" indent="-96838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1700 000 infections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liées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l’hopîtal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an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99 000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morts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an</a:t>
            </a:r>
          </a:p>
          <a:p>
            <a:pPr>
              <a:defRPr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Europe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25,000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morts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an</a:t>
            </a:r>
          </a:p>
          <a:p>
            <a:pPr>
              <a:buFont typeface="Arial" pitchFamily="34" charset="0"/>
              <a:buChar char="•"/>
              <a:defRPr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France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4000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morts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an</a:t>
            </a:r>
          </a:p>
          <a:p>
            <a:pPr>
              <a:buFont typeface="Arial" pitchFamily="34" charset="0"/>
              <a:buChar char="•"/>
              <a:defRPr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fr-FR" dirty="0">
                <a:solidFill>
                  <a:schemeClr val="accent1"/>
                </a:solidFill>
              </a:rPr>
              <a:t>Laos</a:t>
            </a:r>
          </a:p>
          <a:p>
            <a:pPr>
              <a:defRPr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???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5564" y="6215064"/>
            <a:ext cx="15319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>
                <a:solidFill>
                  <a:schemeClr val="bg1">
                    <a:lumMod val="75000"/>
                  </a:schemeClr>
                </a:solidFill>
                <a:cs typeface="Times New Roman" charset="0"/>
              </a:rPr>
              <a:t>(source CDC)</a:t>
            </a:r>
            <a:endParaRPr lang="en-US" i="1" dirty="0">
              <a:solidFill>
                <a:schemeClr val="bg1">
                  <a:lumMod val="75000"/>
                </a:schemeClr>
              </a:solidFill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0069" y="331076"/>
            <a:ext cx="8250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infections liées aux soins dans le monde (Données 2018 - avant COVID)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04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13991" y="-608691"/>
            <a:ext cx="6922898" cy="81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5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Travaux</a:t>
            </a:r>
          </a:p>
          <a:p>
            <a:r>
              <a:rPr lang="fr-FR" dirty="0"/>
              <a:t>Bilan sur les stérilisateurs</a:t>
            </a:r>
          </a:p>
          <a:p>
            <a:r>
              <a:rPr lang="fr-FR" dirty="0"/>
              <a:t>Formation</a:t>
            </a:r>
          </a:p>
          <a:p>
            <a:r>
              <a:rPr lang="fr-FR" dirty="0"/>
              <a:t>Equipement</a:t>
            </a:r>
          </a:p>
          <a:p>
            <a:r>
              <a:rPr lang="fr-FR" dirty="0"/>
              <a:t>Installation</a:t>
            </a:r>
          </a:p>
          <a:p>
            <a:r>
              <a:rPr lang="fr-FR" dirty="0"/>
              <a:t>Suivi / Evaluation</a:t>
            </a:r>
          </a:p>
          <a:p>
            <a:r>
              <a:rPr lang="fr-FR" dirty="0"/>
              <a:t>Communication et capitalisation sur l’expérience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94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11C6E-B93A-4E56-9D94-61439953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063A4-AC75-4C5C-BA91-0D6C73FB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DFCC5B-4DEC-469B-B9EC-A9E6A1562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8" y="-21194"/>
            <a:ext cx="9713972" cy="68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E7BE8-AB20-4639-9B4A-C63E227A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81652F-E3CE-4EC6-B94C-099DA43B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3902A03-4DE9-490F-B124-EDD947ED7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04" y="0"/>
            <a:ext cx="8875776" cy="683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78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05B26-E276-44A4-A88D-4FE17402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C41F9E-F985-4A7C-85A6-9724AB3E2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5A73FA85-DA28-4272-9EE5-518B9042B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8413"/>
          <a:stretch/>
        </p:blipFill>
        <p:spPr>
          <a:xfrm>
            <a:off x="1282363" y="0"/>
            <a:ext cx="8761972" cy="68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90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D8ECC-6668-4AFF-97E0-1F56A438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6FF500-D15C-4AE1-898F-A458A75E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67C6C36-691C-483C-AD05-7CB5D2A7D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4"/>
          <a:stretch/>
        </p:blipFill>
        <p:spPr>
          <a:xfrm rot="5400000">
            <a:off x="2515900" y="-574556"/>
            <a:ext cx="6869474" cy="80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63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096F4116-2EBC-43B9-96FD-0A4E9C9869FE}"/>
              </a:ext>
            </a:extLst>
          </p:cNvPr>
          <p:cNvSpPr txBox="1"/>
          <p:nvPr/>
        </p:nvSpPr>
        <p:spPr>
          <a:xfrm>
            <a:off x="703496" y="701427"/>
            <a:ext cx="5057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fr-FR" sz="2000" b="1" dirty="0">
                <a:solidFill>
                  <a:prstClr val="black"/>
                </a:solidFill>
                <a:latin typeface="Trebuchet MS" panose="020B0603020202020204"/>
              </a:rPr>
              <a:t>Cabinet dentaire :</a:t>
            </a:r>
            <a:endParaRPr lang="en-GB" sz="200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45E725E-84D6-47BF-8B2C-9B8E5BD02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3" y="1544106"/>
            <a:ext cx="7845082" cy="50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353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90FAFC8-7354-4A4E-AE48-A4ECBBD39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28" y="810558"/>
            <a:ext cx="5941460" cy="433446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2679AFF6-949E-40E4-8B01-C87AB3EBFE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1"/>
          <a:stretch/>
        </p:blipFill>
        <p:spPr>
          <a:xfrm>
            <a:off x="207274" y="615486"/>
            <a:ext cx="5457823" cy="46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12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909928" cy="1320800"/>
          </a:xfrm>
        </p:spPr>
        <p:txBody>
          <a:bodyPr>
            <a:normAutofit fontScale="90000"/>
          </a:bodyPr>
          <a:lstStyle/>
          <a:p>
            <a:r>
              <a:rPr lang="fr-FR" dirty="0"/>
              <a:t>Appui a un hôpital central de Vientiane: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Settathirat</a:t>
            </a:r>
            <a:endParaRPr lang="en-US" dirty="0"/>
          </a:p>
        </p:txBody>
      </p:sp>
      <p:pic>
        <p:nvPicPr>
          <p:cNvPr id="4" name="Picture 2" descr="http://dikobraz.org/map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3273" r="31503" b="33726"/>
          <a:stretch/>
        </p:blipFill>
        <p:spPr bwMode="auto">
          <a:xfrm>
            <a:off x="4065561" y="0"/>
            <a:ext cx="6203853" cy="6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39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49" b="4337"/>
          <a:stretch/>
        </p:blipFill>
        <p:spPr>
          <a:xfrm>
            <a:off x="1970266" y="0"/>
            <a:ext cx="7047610" cy="68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9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71684" name="Picture 2" descr="D:\AOI\Cambodge\2010-2012\photos 2010\RH battambang\150620103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593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http://photos1.blogger.com/blogger/3442/2499/640/DSC005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5" r="1387"/>
          <a:stretch/>
        </p:blipFill>
        <p:spPr bwMode="auto">
          <a:xfrm>
            <a:off x="-2499738" y="-79255"/>
            <a:ext cx="14691738" cy="693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33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Hôpital « modèle » en sécurité de soins</a:t>
            </a:r>
          </a:p>
          <a:p>
            <a:r>
              <a:rPr lang="fr-FR" dirty="0"/>
              <a:t>Terrain de stage / salle de démonstration</a:t>
            </a:r>
          </a:p>
          <a:p>
            <a:r>
              <a:rPr lang="fr-FR" dirty="0"/>
              <a:t>Comité actif</a:t>
            </a:r>
          </a:p>
          <a:p>
            <a:r>
              <a:rPr lang="fr-FR" dirty="0"/>
              <a:t>Taille moyenne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08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 dirty="0"/>
              <a:t>Principaux problèmes identifiés:</a:t>
            </a:r>
          </a:p>
          <a:p>
            <a:pPr>
              <a:buFontTx/>
              <a:buChar char="-"/>
            </a:pPr>
            <a:r>
              <a:rPr lang="fr-FR" dirty="0"/>
              <a:t>Propreté</a:t>
            </a:r>
          </a:p>
          <a:p>
            <a:pPr>
              <a:buFontTx/>
              <a:buChar char="-"/>
            </a:pPr>
            <a:r>
              <a:rPr lang="fr-FR" dirty="0"/>
              <a:t>Bâtiments inadaptés</a:t>
            </a:r>
          </a:p>
          <a:p>
            <a:pPr>
              <a:buFontTx/>
              <a:buChar char="-"/>
            </a:pPr>
            <a:r>
              <a:rPr lang="fr-FR" dirty="0"/>
              <a:t>Stérilisations et logiques de traitement de l’instrumentation</a:t>
            </a:r>
          </a:p>
          <a:p>
            <a:pPr>
              <a:buFontTx/>
              <a:buChar char="-"/>
            </a:pPr>
            <a:r>
              <a:rPr lang="fr-FR" dirty="0"/>
              <a:t>Formation du personnel</a:t>
            </a:r>
          </a:p>
          <a:p>
            <a:pPr>
              <a:buFontTx/>
              <a:buChar char="-"/>
            </a:pPr>
            <a:r>
              <a:rPr lang="fr-FR" dirty="0"/>
              <a:t>Fonctionnement du comité hygiène ?</a:t>
            </a:r>
          </a:p>
          <a:p>
            <a:pPr>
              <a:buFontTx/>
              <a:buChar char="-"/>
            </a:pPr>
            <a:r>
              <a:rPr lang="fr-FR" dirty="0"/>
              <a:t>Pas d’évaluation externe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1023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20106" cy="1320800"/>
          </a:xfrm>
        </p:spPr>
        <p:txBody>
          <a:bodyPr/>
          <a:lstStyle/>
          <a:p>
            <a:r>
              <a:rPr lang="fr-FR" dirty="0"/>
              <a:t>Prévu en 2020/2021 – non effectué (COVID)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Evaluation</a:t>
            </a:r>
          </a:p>
          <a:p>
            <a:r>
              <a:rPr lang="fr-FR" dirty="0"/>
              <a:t>Formation</a:t>
            </a:r>
          </a:p>
          <a:p>
            <a:r>
              <a:rPr lang="fr-FR" dirty="0"/>
              <a:t>Suivi / Evaluation</a:t>
            </a:r>
          </a:p>
          <a:p>
            <a:r>
              <a:rPr lang="fr-FR" dirty="0"/>
              <a:t>Communication et capitalisation sur l’expérience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447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909928" cy="1320800"/>
          </a:xfrm>
        </p:spPr>
        <p:txBody>
          <a:bodyPr>
            <a:normAutofit fontScale="90000"/>
          </a:bodyPr>
          <a:lstStyle/>
          <a:p>
            <a:r>
              <a:rPr lang="fr-FR" dirty="0"/>
              <a:t>Appui à l’unité sécurité des soins au Ministère de la Santé</a:t>
            </a:r>
            <a:endParaRPr lang="en-US" dirty="0"/>
          </a:p>
        </p:txBody>
      </p:sp>
      <p:pic>
        <p:nvPicPr>
          <p:cNvPr id="4" name="Picture 2" descr="http://dikobraz.org/map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3273" r="31503" b="33726"/>
          <a:stretch/>
        </p:blipFill>
        <p:spPr bwMode="auto">
          <a:xfrm>
            <a:off x="4065561" y="0"/>
            <a:ext cx="6203853" cy="68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22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DA1266-6A7B-46E2-AB3A-D3AA78DE0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43" y="455825"/>
            <a:ext cx="6059817" cy="3166883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fr-FR" sz="2000" dirty="0"/>
              <a:t>Révision des modules de formation PCI au niveau national</a:t>
            </a:r>
          </a:p>
          <a:p>
            <a:pPr algn="just">
              <a:buFontTx/>
              <a:buChar char="-"/>
            </a:pPr>
            <a:r>
              <a:rPr lang="fr-FR" sz="2000" dirty="0"/>
              <a:t>Organisation de formations</a:t>
            </a:r>
          </a:p>
          <a:p>
            <a:pPr algn="just">
              <a:buFontTx/>
              <a:buChar char="-"/>
            </a:pPr>
            <a:r>
              <a:rPr lang="fr-FR" sz="2000" dirty="0"/>
              <a:t>Amélioration de l’environnement et application des protocoles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E9269-9639-4B4D-9BDA-D0F4EB734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r="11248"/>
          <a:stretch/>
        </p:blipFill>
        <p:spPr>
          <a:xfrm>
            <a:off x="3803905" y="2771901"/>
            <a:ext cx="2966056" cy="2394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E17EF-2406-4FAE-9EA3-54AEE95B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17" y="455825"/>
            <a:ext cx="4040184" cy="3030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B4A205-7F27-4646-9C7B-6C75073780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35083" r="5671"/>
          <a:stretch/>
        </p:blipFill>
        <p:spPr>
          <a:xfrm rot="5400000">
            <a:off x="-189759" y="3534044"/>
            <a:ext cx="3870297" cy="2342989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C2A0D0A5-4AAC-4204-B7DA-A5986F736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t="39790" r="-2143" b="6560"/>
          <a:stretch/>
        </p:blipFill>
        <p:spPr>
          <a:xfrm>
            <a:off x="3585017" y="5382567"/>
            <a:ext cx="4169500" cy="111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30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7440" y="-2677438"/>
            <a:ext cx="6858000" cy="12212878"/>
          </a:xfrm>
        </p:spPr>
      </p:pic>
    </p:spTree>
    <p:extLst>
      <p:ext uri="{BB962C8B-B14F-4D97-AF65-F5344CB8AC3E}">
        <p14:creationId xmlns:p14="http://schemas.microsoft.com/office/powerpoint/2010/main" val="646599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70660" name="Picture 2" descr="C:\Users\po\Documents\AOI\2010-2012\photos\CIC photos\Municipal hospital\IMG_07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7" y="-638503"/>
            <a:ext cx="10226565" cy="766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32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5673" y="615253"/>
            <a:ext cx="7481453" cy="5611090"/>
          </a:xfrm>
        </p:spPr>
      </p:pic>
    </p:spTree>
    <p:extLst>
      <p:ext uri="{BB962C8B-B14F-4D97-AF65-F5344CB8AC3E}">
        <p14:creationId xmlns:p14="http://schemas.microsoft.com/office/powerpoint/2010/main" val="398000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39" y="-169718"/>
            <a:ext cx="9384506" cy="7038380"/>
          </a:xfrm>
        </p:spPr>
      </p:pic>
    </p:spTree>
    <p:extLst>
      <p:ext uri="{BB962C8B-B14F-4D97-AF65-F5344CB8AC3E}">
        <p14:creationId xmlns:p14="http://schemas.microsoft.com/office/powerpoint/2010/main" val="197576509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2135</TotalTime>
  <Words>842</Words>
  <Application>Microsoft Office PowerPoint</Application>
  <PresentationFormat>Grand écran</PresentationFormat>
  <Paragraphs>200</Paragraphs>
  <Slides>66</Slides>
  <Notes>14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7" baseType="lpstr">
      <vt:lpstr>Arial</vt:lpstr>
      <vt:lpstr>Calibri</vt:lpstr>
      <vt:lpstr>Century Gothic</vt:lpstr>
      <vt:lpstr>Constantia</vt:lpstr>
      <vt:lpstr>Tahoma</vt:lpstr>
      <vt:lpstr>Times New Roman</vt:lpstr>
      <vt:lpstr>Trebuchet MS</vt:lpstr>
      <vt:lpstr>Wingdings 2</vt:lpstr>
      <vt:lpstr>Wingdings 3</vt:lpstr>
      <vt:lpstr>Facet</vt:lpstr>
      <vt:lpstr>Photo Editor Photo</vt:lpstr>
      <vt:lpstr>PREVENTION ET CONTRÔLE DES INFECTIONS AU LAOS  L’origine et l’évolution d’un projet d’appui au ministère de la santé</vt:lpstr>
      <vt:lpstr>Présentation PowerPoint</vt:lpstr>
      <vt:lpstr>Appui à la sécurité des soins au Laos</vt:lpstr>
      <vt:lpstr>Principaux risques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Expérience de l’appui à la faculté dentaire du Laos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Nettoyage des surfaces</vt:lpstr>
      <vt:lpstr>Présentation PowerPoint</vt:lpstr>
      <vt:lpstr>Présentation PowerPoint</vt:lpstr>
      <vt:lpstr>- Intégration de la sécurité des soins dans les curriculums  - Formation des enseignants et des étudiants</vt:lpstr>
      <vt:lpstr>Présentation PowerPoint</vt:lpstr>
      <vt:lpstr>Evaluation en 2018</vt:lpstr>
      <vt:lpstr>Stratégies retenues en 2018-2021</vt:lpstr>
      <vt:lpstr>Présentation PowerPoint</vt:lpstr>
      <vt:lpstr>Appui à la formation des infirmiers, médecins et dentistes</vt:lpstr>
      <vt:lpstr>Présentation PowerPoint</vt:lpstr>
      <vt:lpstr>Présentation PowerPoint</vt:lpstr>
      <vt:lpstr>Présentation PowerPoint</vt:lpstr>
      <vt:lpstr>En 2020-2021</vt:lpstr>
      <vt:lpstr>Présentation PowerPoint</vt:lpstr>
      <vt:lpstr>Appui a 3 hôpitaux de districts de la région de Vientiane Capitale </vt:lpstr>
      <vt:lpstr>Présentation PowerPoint</vt:lpstr>
      <vt:lpstr>Présentation PowerPoint</vt:lpstr>
      <vt:lpstr>En 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Appui a un hôpital central de Vientiane:  Settathirat</vt:lpstr>
      <vt:lpstr>Présentation PowerPoint</vt:lpstr>
      <vt:lpstr>Présentation PowerPoint</vt:lpstr>
      <vt:lpstr>Démarche</vt:lpstr>
      <vt:lpstr>Présentation PowerPoint</vt:lpstr>
      <vt:lpstr>Prévu en 2020/2021 – non effectué (COVID)</vt:lpstr>
      <vt:lpstr>Appui à l’unité sécurité des soins au Ministère de la Santé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SECURITE DES SOINS  A MADAGASCAR ET AU LAOS  La stratégie d’appui de l’AOI</dc:title>
  <dc:creator>Toshiba</dc:creator>
  <cp:lastModifiedBy>Bernard DECROIX</cp:lastModifiedBy>
  <cp:revision>101</cp:revision>
  <dcterms:created xsi:type="dcterms:W3CDTF">2018-11-28T07:53:45Z</dcterms:created>
  <dcterms:modified xsi:type="dcterms:W3CDTF">2021-03-22T14:36:14Z</dcterms:modified>
</cp:coreProperties>
</file>