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5" r:id="rId2"/>
    <p:sldId id="344" r:id="rId3"/>
    <p:sldId id="345" r:id="rId4"/>
    <p:sldId id="279" r:id="rId5"/>
    <p:sldId id="340" r:id="rId6"/>
    <p:sldId id="337" r:id="rId7"/>
    <p:sldId id="331" r:id="rId8"/>
    <p:sldId id="281" r:id="rId9"/>
    <p:sldId id="343" r:id="rId10"/>
    <p:sldId id="341" r:id="rId11"/>
    <p:sldId id="346" r:id="rId1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3962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79241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188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5848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1981048" algn="l" defTabSz="792419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377257" algn="l" defTabSz="792419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2773467" algn="l" defTabSz="792419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169676" algn="l" defTabSz="792419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80B6"/>
    <a:srgbClr val="2A86C4"/>
    <a:srgbClr val="2980B5"/>
    <a:srgbClr val="009CDE"/>
    <a:srgbClr val="3E92C6"/>
    <a:srgbClr val="2680B8"/>
    <a:srgbClr val="287FBA"/>
    <a:srgbClr val="3380AF"/>
    <a:srgbClr val="3789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6" autoAdjust="0"/>
    <p:restoredTop sz="72945" autoAdjust="0"/>
  </p:normalViewPr>
  <p:slideViewPr>
    <p:cSldViewPr>
      <p:cViewPr varScale="1">
        <p:scale>
          <a:sx n="84" d="100"/>
          <a:sy n="84" d="100"/>
        </p:scale>
        <p:origin x="24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658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4EF6F3-B2AA-AE4C-80D2-AC9609CF32A1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6B225F0-B646-A84E-A0C2-A09BC8F2C5F8}">
      <dgm:prSet phldrT="[Texte]"/>
      <dgm:spPr/>
      <dgm:t>
        <a:bodyPr/>
        <a:lstStyle/>
        <a:p>
          <a:r>
            <a:rPr lang="fr-FR" dirty="0" smtClean="0"/>
            <a:t>Motivation et synergie  des acteurs</a:t>
          </a:r>
          <a:endParaRPr lang="fr-FR" dirty="0"/>
        </a:p>
      </dgm:t>
    </dgm:pt>
    <dgm:pt modelId="{439E9CD4-5630-2C40-82E7-058BBBCF7142}" type="parTrans" cxnId="{CD28408E-4483-AE48-930A-44D24B4CA941}">
      <dgm:prSet/>
      <dgm:spPr/>
      <dgm:t>
        <a:bodyPr/>
        <a:lstStyle/>
        <a:p>
          <a:endParaRPr lang="fr-FR"/>
        </a:p>
      </dgm:t>
    </dgm:pt>
    <dgm:pt modelId="{7050EDD3-30E1-044F-89BC-58435EF5CF92}" type="sibTrans" cxnId="{CD28408E-4483-AE48-930A-44D24B4CA941}">
      <dgm:prSet/>
      <dgm:spPr>
        <a:ln w="28575" cmpd="sng">
          <a:solidFill>
            <a:srgbClr val="2880B6"/>
          </a:solidFill>
        </a:ln>
      </dgm:spPr>
      <dgm:t>
        <a:bodyPr/>
        <a:lstStyle/>
        <a:p>
          <a:endParaRPr lang="fr-FR"/>
        </a:p>
      </dgm:t>
    </dgm:pt>
    <dgm:pt modelId="{EBF9F128-6E6B-2F4A-8A67-15F9648177CA}">
      <dgm:prSet phldrT="[Texte]"/>
      <dgm:spPr/>
      <dgm:t>
        <a:bodyPr/>
        <a:lstStyle/>
        <a:p>
          <a:r>
            <a:rPr lang="fr-FR" dirty="0" smtClean="0"/>
            <a:t>Cadre législatif </a:t>
          </a:r>
          <a:endParaRPr lang="fr-FR" dirty="0"/>
        </a:p>
      </dgm:t>
    </dgm:pt>
    <dgm:pt modelId="{83DADB30-6116-7344-837C-6C0ECB362CCB}" type="parTrans" cxnId="{B90F5C2B-BC4C-2D41-B195-4015954EC4C1}">
      <dgm:prSet/>
      <dgm:spPr/>
      <dgm:t>
        <a:bodyPr/>
        <a:lstStyle/>
        <a:p>
          <a:endParaRPr lang="fr-FR"/>
        </a:p>
      </dgm:t>
    </dgm:pt>
    <dgm:pt modelId="{9E3292E9-7BBD-4D42-857F-03C9EC9C914D}" type="sibTrans" cxnId="{B90F5C2B-BC4C-2D41-B195-4015954EC4C1}">
      <dgm:prSet/>
      <dgm:spPr>
        <a:ln w="28575" cmpd="sng">
          <a:solidFill>
            <a:srgbClr val="2880B6"/>
          </a:solidFill>
        </a:ln>
      </dgm:spPr>
      <dgm:t>
        <a:bodyPr/>
        <a:lstStyle/>
        <a:p>
          <a:endParaRPr lang="fr-FR"/>
        </a:p>
      </dgm:t>
    </dgm:pt>
    <dgm:pt modelId="{D4D113C2-0A01-984A-AC91-FC59FC9617AD}">
      <dgm:prSet phldrT="[Texte]"/>
      <dgm:spPr/>
      <dgm:t>
        <a:bodyPr/>
        <a:lstStyle/>
        <a:p>
          <a:r>
            <a:rPr lang="fr-FR" dirty="0" smtClean="0"/>
            <a:t>Production</a:t>
          </a:r>
          <a:endParaRPr lang="fr-FR" dirty="0"/>
        </a:p>
      </dgm:t>
    </dgm:pt>
    <dgm:pt modelId="{D914D9C0-B9AC-E544-B9C9-B86B265F0FF2}" type="parTrans" cxnId="{F378A542-B25C-1348-B224-C0B3431DD632}">
      <dgm:prSet/>
      <dgm:spPr/>
      <dgm:t>
        <a:bodyPr/>
        <a:lstStyle/>
        <a:p>
          <a:endParaRPr lang="fr-FR"/>
        </a:p>
      </dgm:t>
    </dgm:pt>
    <dgm:pt modelId="{3BD0B6D1-7FC0-5E4E-A345-02CB4A77A8F9}" type="sibTrans" cxnId="{F378A542-B25C-1348-B224-C0B3431DD632}">
      <dgm:prSet/>
      <dgm:spPr>
        <a:ln w="19050" cmpd="sng">
          <a:solidFill>
            <a:srgbClr val="2880B6"/>
          </a:solidFill>
        </a:ln>
      </dgm:spPr>
      <dgm:t>
        <a:bodyPr/>
        <a:lstStyle/>
        <a:p>
          <a:endParaRPr lang="fr-FR"/>
        </a:p>
      </dgm:t>
    </dgm:pt>
    <dgm:pt modelId="{AF66A57C-A23A-7143-A8F3-7CE0D4B6CC7C}">
      <dgm:prSet phldrT="[Texte]"/>
      <dgm:spPr/>
      <dgm:t>
        <a:bodyPr/>
        <a:lstStyle/>
        <a:p>
          <a:r>
            <a:rPr lang="fr-FR" dirty="0" smtClean="0"/>
            <a:t>Distribution</a:t>
          </a:r>
          <a:endParaRPr lang="fr-FR" dirty="0"/>
        </a:p>
      </dgm:t>
    </dgm:pt>
    <dgm:pt modelId="{887ACA07-BDF5-DD4F-A90E-2F7B5771481B}" type="parTrans" cxnId="{F90D4E9F-754F-9D47-B80F-93AEE11594FD}">
      <dgm:prSet/>
      <dgm:spPr/>
      <dgm:t>
        <a:bodyPr/>
        <a:lstStyle/>
        <a:p>
          <a:endParaRPr lang="fr-FR"/>
        </a:p>
      </dgm:t>
    </dgm:pt>
    <dgm:pt modelId="{59DEF60B-392E-1B42-84BE-F40DFC731475}" type="sibTrans" cxnId="{F90D4E9F-754F-9D47-B80F-93AEE11594FD}">
      <dgm:prSet/>
      <dgm:spPr>
        <a:ln w="28575" cmpd="sng">
          <a:solidFill>
            <a:srgbClr val="2880B6"/>
          </a:solidFill>
        </a:ln>
      </dgm:spPr>
      <dgm:t>
        <a:bodyPr/>
        <a:lstStyle/>
        <a:p>
          <a:endParaRPr lang="fr-FR"/>
        </a:p>
      </dgm:t>
    </dgm:pt>
    <dgm:pt modelId="{43316ED9-7794-7140-BBAF-C4D73BDE2C12}">
      <dgm:prSet phldrT="[Texte]"/>
      <dgm:spPr/>
      <dgm:t>
        <a:bodyPr/>
        <a:lstStyle/>
        <a:p>
          <a:r>
            <a:rPr lang="fr-FR" dirty="0" smtClean="0"/>
            <a:t>Communication</a:t>
          </a:r>
          <a:endParaRPr lang="fr-FR" dirty="0"/>
        </a:p>
      </dgm:t>
    </dgm:pt>
    <dgm:pt modelId="{BC6237BC-D6EF-BC41-BB58-F3DB3E9ADFF4}" type="parTrans" cxnId="{DD94D8B2-F93C-EA40-AFD4-E429529A5913}">
      <dgm:prSet/>
      <dgm:spPr/>
      <dgm:t>
        <a:bodyPr/>
        <a:lstStyle/>
        <a:p>
          <a:endParaRPr lang="fr-FR"/>
        </a:p>
      </dgm:t>
    </dgm:pt>
    <dgm:pt modelId="{43033F2B-0574-F24A-83D3-CEC353793554}" type="sibTrans" cxnId="{DD94D8B2-F93C-EA40-AFD4-E429529A5913}">
      <dgm:prSet/>
      <dgm:spPr>
        <a:ln w="28575" cmpd="sng">
          <a:solidFill>
            <a:srgbClr val="2880B6"/>
          </a:solidFill>
        </a:ln>
      </dgm:spPr>
      <dgm:t>
        <a:bodyPr/>
        <a:lstStyle/>
        <a:p>
          <a:endParaRPr lang="fr-FR"/>
        </a:p>
      </dgm:t>
    </dgm:pt>
    <dgm:pt modelId="{2C10CA44-7282-1547-97AB-C3D17486E275}" type="pres">
      <dgm:prSet presAssocID="{7B4EF6F3-B2AA-AE4C-80D2-AC9609CF32A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0A42EDC-6A4B-BA44-A0D7-30FAFABDAB2A}" type="pres">
      <dgm:prSet presAssocID="{66B225F0-B646-A84E-A0C2-A09BC8F2C5F8}" presName="node" presStyleLbl="node1" presStyleIdx="0" presStyleCnt="5" custRadScaleRad="95745" custRadScaleInc="-26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A8A303-CF97-7542-B323-4548B97B05D1}" type="pres">
      <dgm:prSet presAssocID="{66B225F0-B646-A84E-A0C2-A09BC8F2C5F8}" presName="spNode" presStyleCnt="0"/>
      <dgm:spPr/>
    </dgm:pt>
    <dgm:pt modelId="{7051F39A-1E45-774C-8258-5151D21EAA98}" type="pres">
      <dgm:prSet presAssocID="{7050EDD3-30E1-044F-89BC-58435EF5CF92}" presName="sibTrans" presStyleLbl="sibTrans1D1" presStyleIdx="0" presStyleCnt="5"/>
      <dgm:spPr/>
      <dgm:t>
        <a:bodyPr/>
        <a:lstStyle/>
        <a:p>
          <a:endParaRPr lang="fr-FR"/>
        </a:p>
      </dgm:t>
    </dgm:pt>
    <dgm:pt modelId="{91AF4B5F-60A5-314D-84E4-FEE272D3490D}" type="pres">
      <dgm:prSet presAssocID="{EBF9F128-6E6B-2F4A-8A67-15F9648177C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C2885E-1C95-1843-81EA-420C88B0CAA3}" type="pres">
      <dgm:prSet presAssocID="{EBF9F128-6E6B-2F4A-8A67-15F9648177CA}" presName="spNode" presStyleCnt="0"/>
      <dgm:spPr/>
    </dgm:pt>
    <dgm:pt modelId="{4959A9DE-506B-384E-A857-B91818D41978}" type="pres">
      <dgm:prSet presAssocID="{9E3292E9-7BBD-4D42-857F-03C9EC9C914D}" presName="sibTrans" presStyleLbl="sibTrans1D1" presStyleIdx="1" presStyleCnt="5"/>
      <dgm:spPr/>
      <dgm:t>
        <a:bodyPr/>
        <a:lstStyle/>
        <a:p>
          <a:endParaRPr lang="fr-FR"/>
        </a:p>
      </dgm:t>
    </dgm:pt>
    <dgm:pt modelId="{25DBBE2E-596F-5D47-AE14-A098B0B736EA}" type="pres">
      <dgm:prSet presAssocID="{D4D113C2-0A01-984A-AC91-FC59FC9617A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1E7887-ED29-6646-8080-E6E0C1974E44}" type="pres">
      <dgm:prSet presAssocID="{D4D113C2-0A01-984A-AC91-FC59FC9617AD}" presName="spNode" presStyleCnt="0"/>
      <dgm:spPr/>
    </dgm:pt>
    <dgm:pt modelId="{3A88E29F-1BCA-694A-A9F6-BBA560CD551E}" type="pres">
      <dgm:prSet presAssocID="{3BD0B6D1-7FC0-5E4E-A345-02CB4A77A8F9}" presName="sibTrans" presStyleLbl="sibTrans1D1" presStyleIdx="2" presStyleCnt="5"/>
      <dgm:spPr/>
      <dgm:t>
        <a:bodyPr/>
        <a:lstStyle/>
        <a:p>
          <a:endParaRPr lang="fr-FR"/>
        </a:p>
      </dgm:t>
    </dgm:pt>
    <dgm:pt modelId="{DB7844F8-A978-DF4B-9525-8A7FB4E94404}" type="pres">
      <dgm:prSet presAssocID="{AF66A57C-A23A-7143-A8F3-7CE0D4B6CC7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B75F87-C161-094E-BFBE-75C8D247F72F}" type="pres">
      <dgm:prSet presAssocID="{AF66A57C-A23A-7143-A8F3-7CE0D4B6CC7C}" presName="spNode" presStyleCnt="0"/>
      <dgm:spPr/>
    </dgm:pt>
    <dgm:pt modelId="{FD2C43B3-6CD6-2A49-9F10-CEC68722BE2A}" type="pres">
      <dgm:prSet presAssocID="{59DEF60B-392E-1B42-84BE-F40DFC731475}" presName="sibTrans" presStyleLbl="sibTrans1D1" presStyleIdx="3" presStyleCnt="5"/>
      <dgm:spPr/>
      <dgm:t>
        <a:bodyPr/>
        <a:lstStyle/>
        <a:p>
          <a:endParaRPr lang="fr-FR"/>
        </a:p>
      </dgm:t>
    </dgm:pt>
    <dgm:pt modelId="{08439B56-B78E-4E46-907E-7BF4DB606BC1}" type="pres">
      <dgm:prSet presAssocID="{43316ED9-7794-7140-BBAF-C4D73BDE2C1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19E1D8-C64A-E349-ABC1-1B899CF953BF}" type="pres">
      <dgm:prSet presAssocID="{43316ED9-7794-7140-BBAF-C4D73BDE2C12}" presName="spNode" presStyleCnt="0"/>
      <dgm:spPr/>
    </dgm:pt>
    <dgm:pt modelId="{B88EB908-4539-7845-8AEB-DBD10B96A675}" type="pres">
      <dgm:prSet presAssocID="{43033F2B-0574-F24A-83D3-CEC353793554}" presName="sibTrans" presStyleLbl="sibTrans1D1" presStyleIdx="4" presStyleCnt="5"/>
      <dgm:spPr/>
      <dgm:t>
        <a:bodyPr/>
        <a:lstStyle/>
        <a:p>
          <a:endParaRPr lang="fr-FR"/>
        </a:p>
      </dgm:t>
    </dgm:pt>
  </dgm:ptLst>
  <dgm:cxnLst>
    <dgm:cxn modelId="{DD94D8B2-F93C-EA40-AFD4-E429529A5913}" srcId="{7B4EF6F3-B2AA-AE4C-80D2-AC9609CF32A1}" destId="{43316ED9-7794-7140-BBAF-C4D73BDE2C12}" srcOrd="4" destOrd="0" parTransId="{BC6237BC-D6EF-BC41-BB58-F3DB3E9ADFF4}" sibTransId="{43033F2B-0574-F24A-83D3-CEC353793554}"/>
    <dgm:cxn modelId="{A80B321F-93C4-A54F-BA08-9AD7B567DC9D}" type="presOf" srcId="{D4D113C2-0A01-984A-AC91-FC59FC9617AD}" destId="{25DBBE2E-596F-5D47-AE14-A098B0B736EA}" srcOrd="0" destOrd="0" presId="urn:microsoft.com/office/officeart/2005/8/layout/cycle6"/>
    <dgm:cxn modelId="{20AAC605-E6FB-3D4E-B905-37BDE7A2ECB6}" type="presOf" srcId="{3BD0B6D1-7FC0-5E4E-A345-02CB4A77A8F9}" destId="{3A88E29F-1BCA-694A-A9F6-BBA560CD551E}" srcOrd="0" destOrd="0" presId="urn:microsoft.com/office/officeart/2005/8/layout/cycle6"/>
    <dgm:cxn modelId="{61128DCC-BEDD-A649-9690-9D458799C821}" type="presOf" srcId="{9E3292E9-7BBD-4D42-857F-03C9EC9C914D}" destId="{4959A9DE-506B-384E-A857-B91818D41978}" srcOrd="0" destOrd="0" presId="urn:microsoft.com/office/officeart/2005/8/layout/cycle6"/>
    <dgm:cxn modelId="{D9E8AFA6-B737-4F47-A0EE-19081147282C}" type="presOf" srcId="{66B225F0-B646-A84E-A0C2-A09BC8F2C5F8}" destId="{50A42EDC-6A4B-BA44-A0D7-30FAFABDAB2A}" srcOrd="0" destOrd="0" presId="urn:microsoft.com/office/officeart/2005/8/layout/cycle6"/>
    <dgm:cxn modelId="{CD28408E-4483-AE48-930A-44D24B4CA941}" srcId="{7B4EF6F3-B2AA-AE4C-80D2-AC9609CF32A1}" destId="{66B225F0-B646-A84E-A0C2-A09BC8F2C5F8}" srcOrd="0" destOrd="0" parTransId="{439E9CD4-5630-2C40-82E7-058BBBCF7142}" sibTransId="{7050EDD3-30E1-044F-89BC-58435EF5CF92}"/>
    <dgm:cxn modelId="{F378A542-B25C-1348-B224-C0B3431DD632}" srcId="{7B4EF6F3-B2AA-AE4C-80D2-AC9609CF32A1}" destId="{D4D113C2-0A01-984A-AC91-FC59FC9617AD}" srcOrd="2" destOrd="0" parTransId="{D914D9C0-B9AC-E544-B9C9-B86B265F0FF2}" sibTransId="{3BD0B6D1-7FC0-5E4E-A345-02CB4A77A8F9}"/>
    <dgm:cxn modelId="{F8713630-2B21-AB43-B931-C7E88DB30C84}" type="presOf" srcId="{43033F2B-0574-F24A-83D3-CEC353793554}" destId="{B88EB908-4539-7845-8AEB-DBD10B96A675}" srcOrd="0" destOrd="0" presId="urn:microsoft.com/office/officeart/2005/8/layout/cycle6"/>
    <dgm:cxn modelId="{E5E97390-5254-004F-84B3-767335317A51}" type="presOf" srcId="{7B4EF6F3-B2AA-AE4C-80D2-AC9609CF32A1}" destId="{2C10CA44-7282-1547-97AB-C3D17486E275}" srcOrd="0" destOrd="0" presId="urn:microsoft.com/office/officeart/2005/8/layout/cycle6"/>
    <dgm:cxn modelId="{B90F5C2B-BC4C-2D41-B195-4015954EC4C1}" srcId="{7B4EF6F3-B2AA-AE4C-80D2-AC9609CF32A1}" destId="{EBF9F128-6E6B-2F4A-8A67-15F9648177CA}" srcOrd="1" destOrd="0" parTransId="{83DADB30-6116-7344-837C-6C0ECB362CCB}" sibTransId="{9E3292E9-7BBD-4D42-857F-03C9EC9C914D}"/>
    <dgm:cxn modelId="{4580B37E-8D5D-EF4C-9AD7-D33C0CBF9043}" type="presOf" srcId="{7050EDD3-30E1-044F-89BC-58435EF5CF92}" destId="{7051F39A-1E45-774C-8258-5151D21EAA98}" srcOrd="0" destOrd="0" presId="urn:microsoft.com/office/officeart/2005/8/layout/cycle6"/>
    <dgm:cxn modelId="{F90D4E9F-754F-9D47-B80F-93AEE11594FD}" srcId="{7B4EF6F3-B2AA-AE4C-80D2-AC9609CF32A1}" destId="{AF66A57C-A23A-7143-A8F3-7CE0D4B6CC7C}" srcOrd="3" destOrd="0" parTransId="{887ACA07-BDF5-DD4F-A90E-2F7B5771481B}" sibTransId="{59DEF60B-392E-1B42-84BE-F40DFC731475}"/>
    <dgm:cxn modelId="{E91A5899-DDD1-C547-9383-056096B9EE44}" type="presOf" srcId="{AF66A57C-A23A-7143-A8F3-7CE0D4B6CC7C}" destId="{DB7844F8-A978-DF4B-9525-8A7FB4E94404}" srcOrd="0" destOrd="0" presId="urn:microsoft.com/office/officeart/2005/8/layout/cycle6"/>
    <dgm:cxn modelId="{C917D79A-6873-564E-9E63-F0B0BA9EF071}" type="presOf" srcId="{43316ED9-7794-7140-BBAF-C4D73BDE2C12}" destId="{08439B56-B78E-4E46-907E-7BF4DB606BC1}" srcOrd="0" destOrd="0" presId="urn:microsoft.com/office/officeart/2005/8/layout/cycle6"/>
    <dgm:cxn modelId="{20CFBD2B-AEFD-F44B-A4C1-F810B8FE1789}" type="presOf" srcId="{EBF9F128-6E6B-2F4A-8A67-15F9648177CA}" destId="{91AF4B5F-60A5-314D-84E4-FEE272D3490D}" srcOrd="0" destOrd="0" presId="urn:microsoft.com/office/officeart/2005/8/layout/cycle6"/>
    <dgm:cxn modelId="{DF59B0A7-CBFD-2B40-AB1E-E49F090DA9B0}" type="presOf" srcId="{59DEF60B-392E-1B42-84BE-F40DFC731475}" destId="{FD2C43B3-6CD6-2A49-9F10-CEC68722BE2A}" srcOrd="0" destOrd="0" presId="urn:microsoft.com/office/officeart/2005/8/layout/cycle6"/>
    <dgm:cxn modelId="{41055B3C-ED1F-5C4D-A288-54EBD4DA6671}" type="presParOf" srcId="{2C10CA44-7282-1547-97AB-C3D17486E275}" destId="{50A42EDC-6A4B-BA44-A0D7-30FAFABDAB2A}" srcOrd="0" destOrd="0" presId="urn:microsoft.com/office/officeart/2005/8/layout/cycle6"/>
    <dgm:cxn modelId="{6F143235-4ABF-0749-9915-1161521A3C6F}" type="presParOf" srcId="{2C10CA44-7282-1547-97AB-C3D17486E275}" destId="{12A8A303-CF97-7542-B323-4548B97B05D1}" srcOrd="1" destOrd="0" presId="urn:microsoft.com/office/officeart/2005/8/layout/cycle6"/>
    <dgm:cxn modelId="{FBAAFB0A-6E9F-E048-829D-A9255795B48E}" type="presParOf" srcId="{2C10CA44-7282-1547-97AB-C3D17486E275}" destId="{7051F39A-1E45-774C-8258-5151D21EAA98}" srcOrd="2" destOrd="0" presId="urn:microsoft.com/office/officeart/2005/8/layout/cycle6"/>
    <dgm:cxn modelId="{AF727B30-CC28-B549-8431-AD21060C0F90}" type="presParOf" srcId="{2C10CA44-7282-1547-97AB-C3D17486E275}" destId="{91AF4B5F-60A5-314D-84E4-FEE272D3490D}" srcOrd="3" destOrd="0" presId="urn:microsoft.com/office/officeart/2005/8/layout/cycle6"/>
    <dgm:cxn modelId="{062A64CF-CDC7-5A47-A64E-27B6D5E21798}" type="presParOf" srcId="{2C10CA44-7282-1547-97AB-C3D17486E275}" destId="{2CC2885E-1C95-1843-81EA-420C88B0CAA3}" srcOrd="4" destOrd="0" presId="urn:microsoft.com/office/officeart/2005/8/layout/cycle6"/>
    <dgm:cxn modelId="{CF28ECD9-B59E-F141-8380-5CF196F2252E}" type="presParOf" srcId="{2C10CA44-7282-1547-97AB-C3D17486E275}" destId="{4959A9DE-506B-384E-A857-B91818D41978}" srcOrd="5" destOrd="0" presId="urn:microsoft.com/office/officeart/2005/8/layout/cycle6"/>
    <dgm:cxn modelId="{6E76C04D-88F1-4E41-B479-B3931B3A7D76}" type="presParOf" srcId="{2C10CA44-7282-1547-97AB-C3D17486E275}" destId="{25DBBE2E-596F-5D47-AE14-A098B0B736EA}" srcOrd="6" destOrd="0" presId="urn:microsoft.com/office/officeart/2005/8/layout/cycle6"/>
    <dgm:cxn modelId="{A6925912-99FC-DC4E-9092-C9924F6CFDE2}" type="presParOf" srcId="{2C10CA44-7282-1547-97AB-C3D17486E275}" destId="{541E7887-ED29-6646-8080-E6E0C1974E44}" srcOrd="7" destOrd="0" presId="urn:microsoft.com/office/officeart/2005/8/layout/cycle6"/>
    <dgm:cxn modelId="{3B67CC7F-BBB7-7540-B3E0-D8FAD3E0432A}" type="presParOf" srcId="{2C10CA44-7282-1547-97AB-C3D17486E275}" destId="{3A88E29F-1BCA-694A-A9F6-BBA560CD551E}" srcOrd="8" destOrd="0" presId="urn:microsoft.com/office/officeart/2005/8/layout/cycle6"/>
    <dgm:cxn modelId="{E2B4DA01-4365-834C-82C2-2862C2D6F7D0}" type="presParOf" srcId="{2C10CA44-7282-1547-97AB-C3D17486E275}" destId="{DB7844F8-A978-DF4B-9525-8A7FB4E94404}" srcOrd="9" destOrd="0" presId="urn:microsoft.com/office/officeart/2005/8/layout/cycle6"/>
    <dgm:cxn modelId="{918D5255-1127-7C40-B46B-A9A5DB17BA7C}" type="presParOf" srcId="{2C10CA44-7282-1547-97AB-C3D17486E275}" destId="{40B75F87-C161-094E-BFBE-75C8D247F72F}" srcOrd="10" destOrd="0" presId="urn:microsoft.com/office/officeart/2005/8/layout/cycle6"/>
    <dgm:cxn modelId="{378E29B1-7817-D347-89D9-1C7F8B73E309}" type="presParOf" srcId="{2C10CA44-7282-1547-97AB-C3D17486E275}" destId="{FD2C43B3-6CD6-2A49-9F10-CEC68722BE2A}" srcOrd="11" destOrd="0" presId="urn:microsoft.com/office/officeart/2005/8/layout/cycle6"/>
    <dgm:cxn modelId="{B829C75D-CACD-5A4A-A955-B789E9D44C6F}" type="presParOf" srcId="{2C10CA44-7282-1547-97AB-C3D17486E275}" destId="{08439B56-B78E-4E46-907E-7BF4DB606BC1}" srcOrd="12" destOrd="0" presId="urn:microsoft.com/office/officeart/2005/8/layout/cycle6"/>
    <dgm:cxn modelId="{556A1BE7-5C6D-F24C-B0C4-D83320A19F77}" type="presParOf" srcId="{2C10CA44-7282-1547-97AB-C3D17486E275}" destId="{9A19E1D8-C64A-E349-ABC1-1B899CF953BF}" srcOrd="13" destOrd="0" presId="urn:microsoft.com/office/officeart/2005/8/layout/cycle6"/>
    <dgm:cxn modelId="{4A4D333E-320F-8A42-B36F-8F9AB049713D}" type="presParOf" srcId="{2C10CA44-7282-1547-97AB-C3D17486E275}" destId="{B88EB908-4539-7845-8AEB-DBD10B96A67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4EF6F3-B2AA-AE4C-80D2-AC9609CF32A1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6B225F0-B646-A84E-A0C2-A09BC8F2C5F8}">
      <dgm:prSet phldrT="[Texte]"/>
      <dgm:spPr/>
      <dgm:t>
        <a:bodyPr/>
        <a:lstStyle/>
        <a:p>
          <a:r>
            <a:rPr lang="fr-FR" dirty="0" smtClean="0"/>
            <a:t>Motivation et synergie des acteurs</a:t>
          </a:r>
          <a:endParaRPr lang="fr-FR" dirty="0"/>
        </a:p>
      </dgm:t>
    </dgm:pt>
    <dgm:pt modelId="{439E9CD4-5630-2C40-82E7-058BBBCF7142}" type="parTrans" cxnId="{CD28408E-4483-AE48-930A-44D24B4CA941}">
      <dgm:prSet/>
      <dgm:spPr/>
      <dgm:t>
        <a:bodyPr/>
        <a:lstStyle/>
        <a:p>
          <a:endParaRPr lang="fr-FR"/>
        </a:p>
      </dgm:t>
    </dgm:pt>
    <dgm:pt modelId="{7050EDD3-30E1-044F-89BC-58435EF5CF92}" type="sibTrans" cxnId="{CD28408E-4483-AE48-930A-44D24B4CA941}">
      <dgm:prSet/>
      <dgm:spPr>
        <a:ln w="28575" cmpd="sng">
          <a:solidFill>
            <a:srgbClr val="2880B6"/>
          </a:solidFill>
        </a:ln>
      </dgm:spPr>
      <dgm:t>
        <a:bodyPr/>
        <a:lstStyle/>
        <a:p>
          <a:endParaRPr lang="fr-FR"/>
        </a:p>
      </dgm:t>
    </dgm:pt>
    <dgm:pt modelId="{D4D113C2-0A01-984A-AC91-FC59FC9617AD}">
      <dgm:prSet phldrT="[Texte]"/>
      <dgm:spPr/>
      <dgm:t>
        <a:bodyPr/>
        <a:lstStyle/>
        <a:p>
          <a:r>
            <a:rPr lang="fr-FR" dirty="0" smtClean="0"/>
            <a:t>Formation du personnel  en  poste</a:t>
          </a:r>
          <a:endParaRPr lang="fr-FR" dirty="0"/>
        </a:p>
      </dgm:t>
    </dgm:pt>
    <dgm:pt modelId="{D914D9C0-B9AC-E544-B9C9-B86B265F0FF2}" type="parTrans" cxnId="{F378A542-B25C-1348-B224-C0B3431DD632}">
      <dgm:prSet/>
      <dgm:spPr/>
      <dgm:t>
        <a:bodyPr/>
        <a:lstStyle/>
        <a:p>
          <a:endParaRPr lang="fr-FR"/>
        </a:p>
      </dgm:t>
    </dgm:pt>
    <dgm:pt modelId="{3BD0B6D1-7FC0-5E4E-A345-02CB4A77A8F9}" type="sibTrans" cxnId="{F378A542-B25C-1348-B224-C0B3431DD632}">
      <dgm:prSet/>
      <dgm:spPr>
        <a:ln w="19050" cmpd="sng">
          <a:solidFill>
            <a:srgbClr val="2880B6"/>
          </a:solidFill>
        </a:ln>
      </dgm:spPr>
      <dgm:t>
        <a:bodyPr/>
        <a:lstStyle/>
        <a:p>
          <a:endParaRPr lang="fr-FR"/>
        </a:p>
      </dgm:t>
    </dgm:pt>
    <dgm:pt modelId="{88D792CD-9DDA-714E-AB97-5CB43357AF99}">
      <dgm:prSet phldrT="[Texte]"/>
      <dgm:spPr/>
      <dgm:t>
        <a:bodyPr/>
        <a:lstStyle/>
        <a:p>
          <a:r>
            <a:rPr lang="fr-FR" dirty="0" smtClean="0"/>
            <a:t>Suivi Evaluation</a:t>
          </a:r>
          <a:endParaRPr lang="fr-FR" dirty="0"/>
        </a:p>
      </dgm:t>
    </dgm:pt>
    <dgm:pt modelId="{DA12EACC-E86D-F54F-872B-C0C30A40F35C}" type="parTrans" cxnId="{51322B7C-0DB0-BC44-88A9-E7E1B469AB54}">
      <dgm:prSet/>
      <dgm:spPr/>
      <dgm:t>
        <a:bodyPr/>
        <a:lstStyle/>
        <a:p>
          <a:endParaRPr lang="fr-FR"/>
        </a:p>
      </dgm:t>
    </dgm:pt>
    <dgm:pt modelId="{9347BF41-59FA-B948-A3CB-4394E7A1106D}" type="sibTrans" cxnId="{51322B7C-0DB0-BC44-88A9-E7E1B469AB54}">
      <dgm:prSet/>
      <dgm:spPr/>
      <dgm:t>
        <a:bodyPr/>
        <a:lstStyle/>
        <a:p>
          <a:endParaRPr lang="fr-FR"/>
        </a:p>
      </dgm:t>
    </dgm:pt>
    <dgm:pt modelId="{EBF9F128-6E6B-2F4A-8A67-15F9648177CA}">
      <dgm:prSet phldrT="[Texte]"/>
      <dgm:spPr/>
      <dgm:t>
        <a:bodyPr/>
        <a:lstStyle/>
        <a:p>
          <a:r>
            <a:rPr lang="fr-FR" dirty="0" smtClean="0"/>
            <a:t>Directives ministère santé        Protocoles validés</a:t>
          </a:r>
          <a:endParaRPr lang="fr-FR" dirty="0"/>
        </a:p>
      </dgm:t>
    </dgm:pt>
    <dgm:pt modelId="{9E3292E9-7BBD-4D42-857F-03C9EC9C914D}" type="sibTrans" cxnId="{B90F5C2B-BC4C-2D41-B195-4015954EC4C1}">
      <dgm:prSet/>
      <dgm:spPr>
        <a:ln w="28575" cmpd="sng">
          <a:solidFill>
            <a:srgbClr val="2880B6"/>
          </a:solidFill>
        </a:ln>
      </dgm:spPr>
      <dgm:t>
        <a:bodyPr/>
        <a:lstStyle/>
        <a:p>
          <a:endParaRPr lang="fr-FR"/>
        </a:p>
      </dgm:t>
    </dgm:pt>
    <dgm:pt modelId="{83DADB30-6116-7344-837C-6C0ECB362CCB}" type="parTrans" cxnId="{B90F5C2B-BC4C-2D41-B195-4015954EC4C1}">
      <dgm:prSet/>
      <dgm:spPr/>
      <dgm:t>
        <a:bodyPr/>
        <a:lstStyle/>
        <a:p>
          <a:endParaRPr lang="fr-FR"/>
        </a:p>
      </dgm:t>
    </dgm:pt>
    <dgm:pt modelId="{AF66A57C-A23A-7143-A8F3-7CE0D4B6CC7C}">
      <dgm:prSet phldrT="[Texte]"/>
      <dgm:spPr/>
      <dgm:t>
        <a:bodyPr/>
        <a:lstStyle/>
        <a:p>
          <a:r>
            <a:rPr lang="fr-FR" dirty="0" smtClean="0"/>
            <a:t>Environnement du soin</a:t>
          </a:r>
          <a:endParaRPr lang="fr-FR" dirty="0"/>
        </a:p>
      </dgm:t>
    </dgm:pt>
    <dgm:pt modelId="{59DEF60B-392E-1B42-84BE-F40DFC731475}" type="sibTrans" cxnId="{F90D4E9F-754F-9D47-B80F-93AEE11594FD}">
      <dgm:prSet/>
      <dgm:spPr>
        <a:ln w="28575" cmpd="sng">
          <a:solidFill>
            <a:srgbClr val="2880B6"/>
          </a:solidFill>
        </a:ln>
      </dgm:spPr>
      <dgm:t>
        <a:bodyPr/>
        <a:lstStyle/>
        <a:p>
          <a:endParaRPr lang="fr-FR"/>
        </a:p>
      </dgm:t>
    </dgm:pt>
    <dgm:pt modelId="{887ACA07-BDF5-DD4F-A90E-2F7B5771481B}" type="parTrans" cxnId="{F90D4E9F-754F-9D47-B80F-93AEE11594FD}">
      <dgm:prSet/>
      <dgm:spPr/>
      <dgm:t>
        <a:bodyPr/>
        <a:lstStyle/>
        <a:p>
          <a:endParaRPr lang="fr-FR"/>
        </a:p>
      </dgm:t>
    </dgm:pt>
    <dgm:pt modelId="{8ECB7C8C-88FA-9346-B3D8-7BAFCF1F04D4}">
      <dgm:prSet phldrT="[Texte]"/>
      <dgm:spPr/>
      <dgm:t>
        <a:bodyPr/>
        <a:lstStyle/>
        <a:p>
          <a:r>
            <a:rPr lang="fr-FR" dirty="0" smtClean="0"/>
            <a:t>Formation initiale</a:t>
          </a:r>
          <a:endParaRPr lang="fr-FR" dirty="0"/>
        </a:p>
      </dgm:t>
    </dgm:pt>
    <dgm:pt modelId="{805703AF-972A-8945-9D3D-AE018C0E7A8A}" type="sibTrans" cxnId="{AABB8FC8-9BF5-734F-AFCA-F32D39FF44E7}">
      <dgm:prSet/>
      <dgm:spPr/>
      <dgm:t>
        <a:bodyPr/>
        <a:lstStyle/>
        <a:p>
          <a:endParaRPr lang="fr-FR"/>
        </a:p>
      </dgm:t>
    </dgm:pt>
    <dgm:pt modelId="{2119C02A-0ED7-0040-9608-B265695C8E1E}" type="parTrans" cxnId="{AABB8FC8-9BF5-734F-AFCA-F32D39FF44E7}">
      <dgm:prSet/>
      <dgm:spPr/>
      <dgm:t>
        <a:bodyPr/>
        <a:lstStyle/>
        <a:p>
          <a:endParaRPr lang="fr-FR"/>
        </a:p>
      </dgm:t>
    </dgm:pt>
    <dgm:pt modelId="{43316ED9-7794-7140-BBAF-C4D73BDE2C12}">
      <dgm:prSet phldrT="[Texte]"/>
      <dgm:spPr/>
      <dgm:t>
        <a:bodyPr/>
        <a:lstStyle/>
        <a:p>
          <a:r>
            <a:rPr lang="fr-FR" dirty="0" smtClean="0"/>
            <a:t>Viabilité financière</a:t>
          </a:r>
          <a:endParaRPr lang="fr-FR" dirty="0"/>
        </a:p>
      </dgm:t>
    </dgm:pt>
    <dgm:pt modelId="{43033F2B-0574-F24A-83D3-CEC353793554}" type="sibTrans" cxnId="{DD94D8B2-F93C-EA40-AFD4-E429529A5913}">
      <dgm:prSet/>
      <dgm:spPr>
        <a:ln w="28575" cmpd="sng">
          <a:solidFill>
            <a:srgbClr val="2880B6"/>
          </a:solidFill>
        </a:ln>
      </dgm:spPr>
      <dgm:t>
        <a:bodyPr/>
        <a:lstStyle/>
        <a:p>
          <a:endParaRPr lang="fr-FR"/>
        </a:p>
      </dgm:t>
    </dgm:pt>
    <dgm:pt modelId="{BC6237BC-D6EF-BC41-BB58-F3DB3E9ADFF4}" type="parTrans" cxnId="{DD94D8B2-F93C-EA40-AFD4-E429529A5913}">
      <dgm:prSet/>
      <dgm:spPr/>
      <dgm:t>
        <a:bodyPr/>
        <a:lstStyle/>
        <a:p>
          <a:endParaRPr lang="fr-FR"/>
        </a:p>
      </dgm:t>
    </dgm:pt>
    <dgm:pt modelId="{40027A9E-0862-954B-9BD7-BCCAEB3877C2}" type="pres">
      <dgm:prSet presAssocID="{7B4EF6F3-B2AA-AE4C-80D2-AC9609CF32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740D419-2C99-0941-B09F-F99A1C5EB402}" type="pres">
      <dgm:prSet presAssocID="{66B225F0-B646-A84E-A0C2-A09BC8F2C5F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4AC63E-E737-0248-A34B-F6A768AE4F77}" type="pres">
      <dgm:prSet presAssocID="{7050EDD3-30E1-044F-89BC-58435EF5CF92}" presName="sibTrans" presStyleLbl="sibTrans2D1" presStyleIdx="0" presStyleCnt="7"/>
      <dgm:spPr/>
      <dgm:t>
        <a:bodyPr/>
        <a:lstStyle/>
        <a:p>
          <a:endParaRPr lang="fr-FR"/>
        </a:p>
      </dgm:t>
    </dgm:pt>
    <dgm:pt modelId="{73964E5F-36FA-BD42-B3AB-E0DBDBFE72A1}" type="pres">
      <dgm:prSet presAssocID="{7050EDD3-30E1-044F-89BC-58435EF5CF92}" presName="connectorText" presStyleLbl="sibTrans2D1" presStyleIdx="0" presStyleCnt="7"/>
      <dgm:spPr/>
      <dgm:t>
        <a:bodyPr/>
        <a:lstStyle/>
        <a:p>
          <a:endParaRPr lang="fr-FR"/>
        </a:p>
      </dgm:t>
    </dgm:pt>
    <dgm:pt modelId="{117A100B-C533-064D-937E-87DFF3D0EF73}" type="pres">
      <dgm:prSet presAssocID="{EBF9F128-6E6B-2F4A-8A67-15F9648177C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3EBA2C-C91C-4349-A588-2C53EE748AA1}" type="pres">
      <dgm:prSet presAssocID="{9E3292E9-7BBD-4D42-857F-03C9EC9C914D}" presName="sibTrans" presStyleLbl="sibTrans2D1" presStyleIdx="1" presStyleCnt="7"/>
      <dgm:spPr/>
      <dgm:t>
        <a:bodyPr/>
        <a:lstStyle/>
        <a:p>
          <a:endParaRPr lang="fr-FR"/>
        </a:p>
      </dgm:t>
    </dgm:pt>
    <dgm:pt modelId="{3C2CE068-77E7-0740-B123-B9C43DB253C3}" type="pres">
      <dgm:prSet presAssocID="{9E3292E9-7BBD-4D42-857F-03C9EC9C914D}" presName="connectorText" presStyleLbl="sibTrans2D1" presStyleIdx="1" presStyleCnt="7"/>
      <dgm:spPr/>
      <dgm:t>
        <a:bodyPr/>
        <a:lstStyle/>
        <a:p>
          <a:endParaRPr lang="fr-FR"/>
        </a:p>
      </dgm:t>
    </dgm:pt>
    <dgm:pt modelId="{E9E4CF70-94C2-4145-94BA-4B9995AD5E6A}" type="pres">
      <dgm:prSet presAssocID="{D4D113C2-0A01-984A-AC91-FC59FC9617A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49F450-C18D-064C-B624-4345B0AC288B}" type="pres">
      <dgm:prSet presAssocID="{3BD0B6D1-7FC0-5E4E-A345-02CB4A77A8F9}" presName="sibTrans" presStyleLbl="sibTrans2D1" presStyleIdx="2" presStyleCnt="7"/>
      <dgm:spPr/>
      <dgm:t>
        <a:bodyPr/>
        <a:lstStyle/>
        <a:p>
          <a:endParaRPr lang="fr-FR"/>
        </a:p>
      </dgm:t>
    </dgm:pt>
    <dgm:pt modelId="{6CF96560-EF91-0740-AF38-0C033E43E8DB}" type="pres">
      <dgm:prSet presAssocID="{3BD0B6D1-7FC0-5E4E-A345-02CB4A77A8F9}" presName="connectorText" presStyleLbl="sibTrans2D1" presStyleIdx="2" presStyleCnt="7"/>
      <dgm:spPr/>
      <dgm:t>
        <a:bodyPr/>
        <a:lstStyle/>
        <a:p>
          <a:endParaRPr lang="fr-FR"/>
        </a:p>
      </dgm:t>
    </dgm:pt>
    <dgm:pt modelId="{24477405-624E-944D-84E1-146F7EDF585D}" type="pres">
      <dgm:prSet presAssocID="{AF66A57C-A23A-7143-A8F3-7CE0D4B6CC7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8CD7DB-1AC4-4748-B34D-B9C104CEEE68}" type="pres">
      <dgm:prSet presAssocID="{59DEF60B-392E-1B42-84BE-F40DFC731475}" presName="sibTrans" presStyleLbl="sibTrans2D1" presStyleIdx="3" presStyleCnt="7"/>
      <dgm:spPr/>
      <dgm:t>
        <a:bodyPr/>
        <a:lstStyle/>
        <a:p>
          <a:endParaRPr lang="fr-FR"/>
        </a:p>
      </dgm:t>
    </dgm:pt>
    <dgm:pt modelId="{E4AD1038-30A2-1B4A-9E2C-9DDA01FDC8A1}" type="pres">
      <dgm:prSet presAssocID="{59DEF60B-392E-1B42-84BE-F40DFC731475}" presName="connectorText" presStyleLbl="sibTrans2D1" presStyleIdx="3" presStyleCnt="7"/>
      <dgm:spPr/>
      <dgm:t>
        <a:bodyPr/>
        <a:lstStyle/>
        <a:p>
          <a:endParaRPr lang="fr-FR"/>
        </a:p>
      </dgm:t>
    </dgm:pt>
    <dgm:pt modelId="{59A56398-207A-694B-9116-3C947357E3A0}" type="pres">
      <dgm:prSet presAssocID="{43316ED9-7794-7140-BBAF-C4D73BDE2C1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598E0C-9BA7-2144-9352-B9ABD5B7575B}" type="pres">
      <dgm:prSet presAssocID="{43033F2B-0574-F24A-83D3-CEC353793554}" presName="sibTrans" presStyleLbl="sibTrans2D1" presStyleIdx="4" presStyleCnt="7"/>
      <dgm:spPr/>
      <dgm:t>
        <a:bodyPr/>
        <a:lstStyle/>
        <a:p>
          <a:endParaRPr lang="fr-FR"/>
        </a:p>
      </dgm:t>
    </dgm:pt>
    <dgm:pt modelId="{471FF352-4935-BC43-AF1F-2D9B2C5B1A87}" type="pres">
      <dgm:prSet presAssocID="{43033F2B-0574-F24A-83D3-CEC353793554}" presName="connectorText" presStyleLbl="sibTrans2D1" presStyleIdx="4" presStyleCnt="7"/>
      <dgm:spPr/>
      <dgm:t>
        <a:bodyPr/>
        <a:lstStyle/>
        <a:p>
          <a:endParaRPr lang="fr-FR"/>
        </a:p>
      </dgm:t>
    </dgm:pt>
    <dgm:pt modelId="{26F8F386-1ABF-4C48-8C75-F0557E7E78C6}" type="pres">
      <dgm:prSet presAssocID="{8ECB7C8C-88FA-9346-B3D8-7BAFCF1F04D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EC8DAE-1828-3E44-BB58-77CA226EF7CB}" type="pres">
      <dgm:prSet presAssocID="{805703AF-972A-8945-9D3D-AE018C0E7A8A}" presName="sibTrans" presStyleLbl="sibTrans2D1" presStyleIdx="5" presStyleCnt="7"/>
      <dgm:spPr/>
      <dgm:t>
        <a:bodyPr/>
        <a:lstStyle/>
        <a:p>
          <a:endParaRPr lang="fr-FR"/>
        </a:p>
      </dgm:t>
    </dgm:pt>
    <dgm:pt modelId="{FEEAD05A-376F-BB4C-9210-7E990EA1BE9F}" type="pres">
      <dgm:prSet presAssocID="{805703AF-972A-8945-9D3D-AE018C0E7A8A}" presName="connectorText" presStyleLbl="sibTrans2D1" presStyleIdx="5" presStyleCnt="7"/>
      <dgm:spPr/>
      <dgm:t>
        <a:bodyPr/>
        <a:lstStyle/>
        <a:p>
          <a:endParaRPr lang="fr-FR"/>
        </a:p>
      </dgm:t>
    </dgm:pt>
    <dgm:pt modelId="{DFC5B6D2-9663-0540-B363-DFB41B42027C}" type="pres">
      <dgm:prSet presAssocID="{88D792CD-9DDA-714E-AB97-5CB43357AF9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D99ADC-C360-7341-8014-B52D48F919D7}" type="pres">
      <dgm:prSet presAssocID="{9347BF41-59FA-B948-A3CB-4394E7A1106D}" presName="sibTrans" presStyleLbl="sibTrans2D1" presStyleIdx="6" presStyleCnt="7"/>
      <dgm:spPr/>
      <dgm:t>
        <a:bodyPr/>
        <a:lstStyle/>
        <a:p>
          <a:endParaRPr lang="fr-FR"/>
        </a:p>
      </dgm:t>
    </dgm:pt>
    <dgm:pt modelId="{6DD25EE6-8C5C-C54F-BF6A-E04DB3AAF066}" type="pres">
      <dgm:prSet presAssocID="{9347BF41-59FA-B948-A3CB-4394E7A1106D}" presName="connectorText" presStyleLbl="sibTrans2D1" presStyleIdx="6" presStyleCnt="7"/>
      <dgm:spPr/>
      <dgm:t>
        <a:bodyPr/>
        <a:lstStyle/>
        <a:p>
          <a:endParaRPr lang="fr-FR"/>
        </a:p>
      </dgm:t>
    </dgm:pt>
  </dgm:ptLst>
  <dgm:cxnLst>
    <dgm:cxn modelId="{640C6A2C-56C3-954B-8D25-7BEADDB2E1E9}" type="presOf" srcId="{8ECB7C8C-88FA-9346-B3D8-7BAFCF1F04D4}" destId="{26F8F386-1ABF-4C48-8C75-F0557E7E78C6}" srcOrd="0" destOrd="0" presId="urn:microsoft.com/office/officeart/2005/8/layout/cycle7"/>
    <dgm:cxn modelId="{51322B7C-0DB0-BC44-88A9-E7E1B469AB54}" srcId="{7B4EF6F3-B2AA-AE4C-80D2-AC9609CF32A1}" destId="{88D792CD-9DDA-714E-AB97-5CB43357AF99}" srcOrd="6" destOrd="0" parTransId="{DA12EACC-E86D-F54F-872B-C0C30A40F35C}" sibTransId="{9347BF41-59FA-B948-A3CB-4394E7A1106D}"/>
    <dgm:cxn modelId="{B90F5C2B-BC4C-2D41-B195-4015954EC4C1}" srcId="{7B4EF6F3-B2AA-AE4C-80D2-AC9609CF32A1}" destId="{EBF9F128-6E6B-2F4A-8A67-15F9648177CA}" srcOrd="1" destOrd="0" parTransId="{83DADB30-6116-7344-837C-6C0ECB362CCB}" sibTransId="{9E3292E9-7BBD-4D42-857F-03C9EC9C914D}"/>
    <dgm:cxn modelId="{DD94D8B2-F93C-EA40-AFD4-E429529A5913}" srcId="{7B4EF6F3-B2AA-AE4C-80D2-AC9609CF32A1}" destId="{43316ED9-7794-7140-BBAF-C4D73BDE2C12}" srcOrd="4" destOrd="0" parTransId="{BC6237BC-D6EF-BC41-BB58-F3DB3E9ADFF4}" sibTransId="{43033F2B-0574-F24A-83D3-CEC353793554}"/>
    <dgm:cxn modelId="{AABB8FC8-9BF5-734F-AFCA-F32D39FF44E7}" srcId="{7B4EF6F3-B2AA-AE4C-80D2-AC9609CF32A1}" destId="{8ECB7C8C-88FA-9346-B3D8-7BAFCF1F04D4}" srcOrd="5" destOrd="0" parTransId="{2119C02A-0ED7-0040-9608-B265695C8E1E}" sibTransId="{805703AF-972A-8945-9D3D-AE018C0E7A8A}"/>
    <dgm:cxn modelId="{0775CC48-533E-BB4C-9475-871997A12053}" type="presOf" srcId="{3BD0B6D1-7FC0-5E4E-A345-02CB4A77A8F9}" destId="{2949F450-C18D-064C-B624-4345B0AC288B}" srcOrd="0" destOrd="0" presId="urn:microsoft.com/office/officeart/2005/8/layout/cycle7"/>
    <dgm:cxn modelId="{17DF1E88-2DB5-9649-A9C4-FE49B07710CB}" type="presOf" srcId="{59DEF60B-392E-1B42-84BE-F40DFC731475}" destId="{CF8CD7DB-1AC4-4748-B34D-B9C104CEEE68}" srcOrd="0" destOrd="0" presId="urn:microsoft.com/office/officeart/2005/8/layout/cycle7"/>
    <dgm:cxn modelId="{19507384-36F6-484A-B414-C821A9E0D036}" type="presOf" srcId="{9347BF41-59FA-B948-A3CB-4394E7A1106D}" destId="{B3D99ADC-C360-7341-8014-B52D48F919D7}" srcOrd="0" destOrd="0" presId="urn:microsoft.com/office/officeart/2005/8/layout/cycle7"/>
    <dgm:cxn modelId="{E20778C2-DC49-C84B-9717-DCF76B13FDC2}" type="presOf" srcId="{43033F2B-0574-F24A-83D3-CEC353793554}" destId="{471FF352-4935-BC43-AF1F-2D9B2C5B1A87}" srcOrd="1" destOrd="0" presId="urn:microsoft.com/office/officeart/2005/8/layout/cycle7"/>
    <dgm:cxn modelId="{3447ACC0-6C17-A645-8674-F82264A53FEA}" type="presOf" srcId="{9E3292E9-7BBD-4D42-857F-03C9EC9C914D}" destId="{443EBA2C-C91C-4349-A588-2C53EE748AA1}" srcOrd="0" destOrd="0" presId="urn:microsoft.com/office/officeart/2005/8/layout/cycle7"/>
    <dgm:cxn modelId="{D3719661-B195-EE49-AC37-4CCB1400EA96}" type="presOf" srcId="{D4D113C2-0A01-984A-AC91-FC59FC9617AD}" destId="{E9E4CF70-94C2-4145-94BA-4B9995AD5E6A}" srcOrd="0" destOrd="0" presId="urn:microsoft.com/office/officeart/2005/8/layout/cycle7"/>
    <dgm:cxn modelId="{376B8F19-45D3-0945-AFF6-A4479615254C}" type="presOf" srcId="{AF66A57C-A23A-7143-A8F3-7CE0D4B6CC7C}" destId="{24477405-624E-944D-84E1-146F7EDF585D}" srcOrd="0" destOrd="0" presId="urn:microsoft.com/office/officeart/2005/8/layout/cycle7"/>
    <dgm:cxn modelId="{F378A542-B25C-1348-B224-C0B3431DD632}" srcId="{7B4EF6F3-B2AA-AE4C-80D2-AC9609CF32A1}" destId="{D4D113C2-0A01-984A-AC91-FC59FC9617AD}" srcOrd="2" destOrd="0" parTransId="{D914D9C0-B9AC-E544-B9C9-B86B265F0FF2}" sibTransId="{3BD0B6D1-7FC0-5E4E-A345-02CB4A77A8F9}"/>
    <dgm:cxn modelId="{F90D4E9F-754F-9D47-B80F-93AEE11594FD}" srcId="{7B4EF6F3-B2AA-AE4C-80D2-AC9609CF32A1}" destId="{AF66A57C-A23A-7143-A8F3-7CE0D4B6CC7C}" srcOrd="3" destOrd="0" parTransId="{887ACA07-BDF5-DD4F-A90E-2F7B5771481B}" sibTransId="{59DEF60B-392E-1B42-84BE-F40DFC731475}"/>
    <dgm:cxn modelId="{5535B50C-46E8-1144-BCB7-B8E2799F06B6}" type="presOf" srcId="{7050EDD3-30E1-044F-89BC-58435EF5CF92}" destId="{E24AC63E-E737-0248-A34B-F6A768AE4F77}" srcOrd="0" destOrd="0" presId="urn:microsoft.com/office/officeart/2005/8/layout/cycle7"/>
    <dgm:cxn modelId="{79161F42-2007-794D-BECD-0D0E9489F6C8}" type="presOf" srcId="{3BD0B6D1-7FC0-5E4E-A345-02CB4A77A8F9}" destId="{6CF96560-EF91-0740-AF38-0C033E43E8DB}" srcOrd="1" destOrd="0" presId="urn:microsoft.com/office/officeart/2005/8/layout/cycle7"/>
    <dgm:cxn modelId="{98720AF9-A0F6-CC44-B1ED-AF430B123C02}" type="presOf" srcId="{43316ED9-7794-7140-BBAF-C4D73BDE2C12}" destId="{59A56398-207A-694B-9116-3C947357E3A0}" srcOrd="0" destOrd="0" presId="urn:microsoft.com/office/officeart/2005/8/layout/cycle7"/>
    <dgm:cxn modelId="{4738144F-1661-0D47-AEAB-CFE069A67A08}" type="presOf" srcId="{88D792CD-9DDA-714E-AB97-5CB43357AF99}" destId="{DFC5B6D2-9663-0540-B363-DFB41B42027C}" srcOrd="0" destOrd="0" presId="urn:microsoft.com/office/officeart/2005/8/layout/cycle7"/>
    <dgm:cxn modelId="{089BFE78-40E2-2F45-826B-69FA242E6894}" type="presOf" srcId="{EBF9F128-6E6B-2F4A-8A67-15F9648177CA}" destId="{117A100B-C533-064D-937E-87DFF3D0EF73}" srcOrd="0" destOrd="0" presId="urn:microsoft.com/office/officeart/2005/8/layout/cycle7"/>
    <dgm:cxn modelId="{84C2EA42-7AB1-0443-98C5-EE8702ED6B9C}" type="presOf" srcId="{9347BF41-59FA-B948-A3CB-4394E7A1106D}" destId="{6DD25EE6-8C5C-C54F-BF6A-E04DB3AAF066}" srcOrd="1" destOrd="0" presId="urn:microsoft.com/office/officeart/2005/8/layout/cycle7"/>
    <dgm:cxn modelId="{A1E29E88-C6D5-EC4B-9F4D-98D57327FA3D}" type="presOf" srcId="{805703AF-972A-8945-9D3D-AE018C0E7A8A}" destId="{47EC8DAE-1828-3E44-BB58-77CA226EF7CB}" srcOrd="0" destOrd="0" presId="urn:microsoft.com/office/officeart/2005/8/layout/cycle7"/>
    <dgm:cxn modelId="{9113E38B-96CB-2C41-B969-F99043F7827C}" type="presOf" srcId="{7B4EF6F3-B2AA-AE4C-80D2-AC9609CF32A1}" destId="{40027A9E-0862-954B-9BD7-BCCAEB3877C2}" srcOrd="0" destOrd="0" presId="urn:microsoft.com/office/officeart/2005/8/layout/cycle7"/>
    <dgm:cxn modelId="{6C9D792A-05A0-904A-BA47-ECC6E1929B82}" type="presOf" srcId="{805703AF-972A-8945-9D3D-AE018C0E7A8A}" destId="{FEEAD05A-376F-BB4C-9210-7E990EA1BE9F}" srcOrd="1" destOrd="0" presId="urn:microsoft.com/office/officeart/2005/8/layout/cycle7"/>
    <dgm:cxn modelId="{9FC6500C-8DB7-EF4B-AD40-065EEFECF78D}" type="presOf" srcId="{9E3292E9-7BBD-4D42-857F-03C9EC9C914D}" destId="{3C2CE068-77E7-0740-B123-B9C43DB253C3}" srcOrd="1" destOrd="0" presId="urn:microsoft.com/office/officeart/2005/8/layout/cycle7"/>
    <dgm:cxn modelId="{C4F5DCE3-BDAE-0A47-9AED-D53B6C75C0E5}" type="presOf" srcId="{59DEF60B-392E-1B42-84BE-F40DFC731475}" destId="{E4AD1038-30A2-1B4A-9E2C-9DDA01FDC8A1}" srcOrd="1" destOrd="0" presId="urn:microsoft.com/office/officeart/2005/8/layout/cycle7"/>
    <dgm:cxn modelId="{07395FE6-162E-4B4D-BC51-9F3110D49566}" type="presOf" srcId="{66B225F0-B646-A84E-A0C2-A09BC8F2C5F8}" destId="{4740D419-2C99-0941-B09F-F99A1C5EB402}" srcOrd="0" destOrd="0" presId="urn:microsoft.com/office/officeart/2005/8/layout/cycle7"/>
    <dgm:cxn modelId="{CD28408E-4483-AE48-930A-44D24B4CA941}" srcId="{7B4EF6F3-B2AA-AE4C-80D2-AC9609CF32A1}" destId="{66B225F0-B646-A84E-A0C2-A09BC8F2C5F8}" srcOrd="0" destOrd="0" parTransId="{439E9CD4-5630-2C40-82E7-058BBBCF7142}" sibTransId="{7050EDD3-30E1-044F-89BC-58435EF5CF92}"/>
    <dgm:cxn modelId="{8BEE036D-A5AC-9846-A43A-5AC6039FD2D2}" type="presOf" srcId="{7050EDD3-30E1-044F-89BC-58435EF5CF92}" destId="{73964E5F-36FA-BD42-B3AB-E0DBDBFE72A1}" srcOrd="1" destOrd="0" presId="urn:microsoft.com/office/officeart/2005/8/layout/cycle7"/>
    <dgm:cxn modelId="{30CA59A5-DDA6-4F42-BF1F-422AC70DCE7D}" type="presOf" srcId="{43033F2B-0574-F24A-83D3-CEC353793554}" destId="{CC598E0C-9BA7-2144-9352-B9ABD5B7575B}" srcOrd="0" destOrd="0" presId="urn:microsoft.com/office/officeart/2005/8/layout/cycle7"/>
    <dgm:cxn modelId="{E6FA4A75-0C2F-174A-BA0B-C2FCF82EE568}" type="presParOf" srcId="{40027A9E-0862-954B-9BD7-BCCAEB3877C2}" destId="{4740D419-2C99-0941-B09F-F99A1C5EB402}" srcOrd="0" destOrd="0" presId="urn:microsoft.com/office/officeart/2005/8/layout/cycle7"/>
    <dgm:cxn modelId="{DDE9611D-AB5D-7D4A-AFC0-81F044BC01AC}" type="presParOf" srcId="{40027A9E-0862-954B-9BD7-BCCAEB3877C2}" destId="{E24AC63E-E737-0248-A34B-F6A768AE4F77}" srcOrd="1" destOrd="0" presId="urn:microsoft.com/office/officeart/2005/8/layout/cycle7"/>
    <dgm:cxn modelId="{68F9338C-C46C-624D-AA31-FFC9C23F756E}" type="presParOf" srcId="{E24AC63E-E737-0248-A34B-F6A768AE4F77}" destId="{73964E5F-36FA-BD42-B3AB-E0DBDBFE72A1}" srcOrd="0" destOrd="0" presId="urn:microsoft.com/office/officeart/2005/8/layout/cycle7"/>
    <dgm:cxn modelId="{72BF8947-763E-9C49-9B81-E335CAC0386D}" type="presParOf" srcId="{40027A9E-0862-954B-9BD7-BCCAEB3877C2}" destId="{117A100B-C533-064D-937E-87DFF3D0EF73}" srcOrd="2" destOrd="0" presId="urn:microsoft.com/office/officeart/2005/8/layout/cycle7"/>
    <dgm:cxn modelId="{AF8BA9AE-9773-944F-8806-60DCD9814CAA}" type="presParOf" srcId="{40027A9E-0862-954B-9BD7-BCCAEB3877C2}" destId="{443EBA2C-C91C-4349-A588-2C53EE748AA1}" srcOrd="3" destOrd="0" presId="urn:microsoft.com/office/officeart/2005/8/layout/cycle7"/>
    <dgm:cxn modelId="{692450F2-AF5E-1F40-9252-D899D5E22FEE}" type="presParOf" srcId="{443EBA2C-C91C-4349-A588-2C53EE748AA1}" destId="{3C2CE068-77E7-0740-B123-B9C43DB253C3}" srcOrd="0" destOrd="0" presId="urn:microsoft.com/office/officeart/2005/8/layout/cycle7"/>
    <dgm:cxn modelId="{57FA92AC-E98A-E542-A238-23EBECB3A00A}" type="presParOf" srcId="{40027A9E-0862-954B-9BD7-BCCAEB3877C2}" destId="{E9E4CF70-94C2-4145-94BA-4B9995AD5E6A}" srcOrd="4" destOrd="0" presId="urn:microsoft.com/office/officeart/2005/8/layout/cycle7"/>
    <dgm:cxn modelId="{633C9ED9-8A84-3F4A-BE34-F997ADDEA1E8}" type="presParOf" srcId="{40027A9E-0862-954B-9BD7-BCCAEB3877C2}" destId="{2949F450-C18D-064C-B624-4345B0AC288B}" srcOrd="5" destOrd="0" presId="urn:microsoft.com/office/officeart/2005/8/layout/cycle7"/>
    <dgm:cxn modelId="{BB731D8E-9DFF-B84A-B15B-EA0BDE508A0E}" type="presParOf" srcId="{2949F450-C18D-064C-B624-4345B0AC288B}" destId="{6CF96560-EF91-0740-AF38-0C033E43E8DB}" srcOrd="0" destOrd="0" presId="urn:microsoft.com/office/officeart/2005/8/layout/cycle7"/>
    <dgm:cxn modelId="{BA8CE4B0-8FF2-8D46-A6C9-436A476F7C34}" type="presParOf" srcId="{40027A9E-0862-954B-9BD7-BCCAEB3877C2}" destId="{24477405-624E-944D-84E1-146F7EDF585D}" srcOrd="6" destOrd="0" presId="urn:microsoft.com/office/officeart/2005/8/layout/cycle7"/>
    <dgm:cxn modelId="{7886116B-00A0-724D-9A47-0E520001B7E2}" type="presParOf" srcId="{40027A9E-0862-954B-9BD7-BCCAEB3877C2}" destId="{CF8CD7DB-1AC4-4748-B34D-B9C104CEEE68}" srcOrd="7" destOrd="0" presId="urn:microsoft.com/office/officeart/2005/8/layout/cycle7"/>
    <dgm:cxn modelId="{F0B4DB00-D29D-144F-9A41-04C4B23F6AA0}" type="presParOf" srcId="{CF8CD7DB-1AC4-4748-B34D-B9C104CEEE68}" destId="{E4AD1038-30A2-1B4A-9E2C-9DDA01FDC8A1}" srcOrd="0" destOrd="0" presId="urn:microsoft.com/office/officeart/2005/8/layout/cycle7"/>
    <dgm:cxn modelId="{06ACB89B-A4D8-B54C-826D-4FE5DD080E00}" type="presParOf" srcId="{40027A9E-0862-954B-9BD7-BCCAEB3877C2}" destId="{59A56398-207A-694B-9116-3C947357E3A0}" srcOrd="8" destOrd="0" presId="urn:microsoft.com/office/officeart/2005/8/layout/cycle7"/>
    <dgm:cxn modelId="{B1E48BF4-1A5A-E049-96EA-9EC9BBE92B9A}" type="presParOf" srcId="{40027A9E-0862-954B-9BD7-BCCAEB3877C2}" destId="{CC598E0C-9BA7-2144-9352-B9ABD5B7575B}" srcOrd="9" destOrd="0" presId="urn:microsoft.com/office/officeart/2005/8/layout/cycle7"/>
    <dgm:cxn modelId="{2AB00C03-360F-794F-B1BE-94260FB22042}" type="presParOf" srcId="{CC598E0C-9BA7-2144-9352-B9ABD5B7575B}" destId="{471FF352-4935-BC43-AF1F-2D9B2C5B1A87}" srcOrd="0" destOrd="0" presId="urn:microsoft.com/office/officeart/2005/8/layout/cycle7"/>
    <dgm:cxn modelId="{74EE620F-A7CD-8C44-BCDE-CD95A20312D7}" type="presParOf" srcId="{40027A9E-0862-954B-9BD7-BCCAEB3877C2}" destId="{26F8F386-1ABF-4C48-8C75-F0557E7E78C6}" srcOrd="10" destOrd="0" presId="urn:microsoft.com/office/officeart/2005/8/layout/cycle7"/>
    <dgm:cxn modelId="{48247322-54C1-A348-B808-9235FB5C4483}" type="presParOf" srcId="{40027A9E-0862-954B-9BD7-BCCAEB3877C2}" destId="{47EC8DAE-1828-3E44-BB58-77CA226EF7CB}" srcOrd="11" destOrd="0" presId="urn:microsoft.com/office/officeart/2005/8/layout/cycle7"/>
    <dgm:cxn modelId="{E761C4AA-D805-3348-BBD7-4C8602529626}" type="presParOf" srcId="{47EC8DAE-1828-3E44-BB58-77CA226EF7CB}" destId="{FEEAD05A-376F-BB4C-9210-7E990EA1BE9F}" srcOrd="0" destOrd="0" presId="urn:microsoft.com/office/officeart/2005/8/layout/cycle7"/>
    <dgm:cxn modelId="{68538C68-D47D-384D-A12F-D01401205B18}" type="presParOf" srcId="{40027A9E-0862-954B-9BD7-BCCAEB3877C2}" destId="{DFC5B6D2-9663-0540-B363-DFB41B42027C}" srcOrd="12" destOrd="0" presId="urn:microsoft.com/office/officeart/2005/8/layout/cycle7"/>
    <dgm:cxn modelId="{92F34C6C-C3AC-6F43-B808-88AB76D304C0}" type="presParOf" srcId="{40027A9E-0862-954B-9BD7-BCCAEB3877C2}" destId="{B3D99ADC-C360-7341-8014-B52D48F919D7}" srcOrd="13" destOrd="0" presId="urn:microsoft.com/office/officeart/2005/8/layout/cycle7"/>
    <dgm:cxn modelId="{60AEE963-25DE-7E43-8C19-0C0D8DA85407}" type="presParOf" srcId="{B3D99ADC-C360-7341-8014-B52D48F919D7}" destId="{6DD25EE6-8C5C-C54F-BF6A-E04DB3AAF06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42EDC-6A4B-BA44-A0D7-30FAFABDAB2A}">
      <dsp:nvSpPr>
        <dsp:cNvPr id="0" name=""/>
        <dsp:cNvSpPr/>
      </dsp:nvSpPr>
      <dsp:spPr>
        <a:xfrm>
          <a:off x="2362203" y="76193"/>
          <a:ext cx="1334988" cy="8677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Motivation et synergie  des acteurs</a:t>
          </a:r>
          <a:endParaRPr lang="fr-FR" sz="1300" kern="1200" dirty="0"/>
        </a:p>
      </dsp:txBody>
      <dsp:txXfrm>
        <a:off x="2404563" y="118553"/>
        <a:ext cx="1250268" cy="783022"/>
      </dsp:txXfrm>
    </dsp:sp>
    <dsp:sp modelId="{7051F39A-1E45-774C-8258-5151D21EAA98}">
      <dsp:nvSpPr>
        <dsp:cNvPr id="0" name=""/>
        <dsp:cNvSpPr/>
      </dsp:nvSpPr>
      <dsp:spPr>
        <a:xfrm>
          <a:off x="1396255" y="546400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310036" y="99057"/>
              </a:moveTo>
              <a:arcTo wR="1732594" hR="1732594" stAng="17368085" swAng="1900589"/>
            </a:path>
          </a:pathLst>
        </a:custGeom>
        <a:noFill/>
        <a:ln w="28575" cap="flat" cmpd="sng" algn="ctr">
          <a:solidFill>
            <a:srgbClr val="2880B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F4B5F-60A5-314D-84E4-FEE272D3490D}">
      <dsp:nvSpPr>
        <dsp:cNvPr id="0" name=""/>
        <dsp:cNvSpPr/>
      </dsp:nvSpPr>
      <dsp:spPr>
        <a:xfrm>
          <a:off x="4028301" y="1199563"/>
          <a:ext cx="1334988" cy="8677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Cadre législatif </a:t>
          </a:r>
          <a:endParaRPr lang="fr-FR" sz="1300" kern="1200" dirty="0"/>
        </a:p>
      </dsp:txBody>
      <dsp:txXfrm>
        <a:off x="4070661" y="1241923"/>
        <a:ext cx="1250268" cy="783022"/>
      </dsp:txXfrm>
    </dsp:sp>
    <dsp:sp modelId="{4959A9DE-506B-384E-A857-B91818D41978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2825" y="1642133"/>
              </a:moveTo>
              <a:arcTo wR="1732594" hR="1732594" stAng="21420430" swAng="2195114"/>
            </a:path>
          </a:pathLst>
        </a:custGeom>
        <a:noFill/>
        <a:ln w="28575" cap="flat" cmpd="sng" algn="ctr">
          <a:solidFill>
            <a:srgbClr val="2880B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DBBE2E-596F-5D47-AE14-A098B0B736EA}">
      <dsp:nvSpPr>
        <dsp:cNvPr id="0" name=""/>
        <dsp:cNvSpPr/>
      </dsp:nvSpPr>
      <dsp:spPr>
        <a:xfrm>
          <a:off x="3398899" y="3136663"/>
          <a:ext cx="1334988" cy="8677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Production</a:t>
          </a:r>
          <a:endParaRPr lang="fr-FR" sz="1300" kern="1200" dirty="0"/>
        </a:p>
      </dsp:txBody>
      <dsp:txXfrm>
        <a:off x="3441259" y="3179023"/>
        <a:ext cx="1250268" cy="783022"/>
      </dsp:txXfrm>
    </dsp:sp>
    <dsp:sp modelId="{3A88E29F-1BCA-694A-A9F6-BBA560CD551E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076618" y="3430690"/>
              </a:moveTo>
              <a:arcTo wR="1732594" hR="1732594" stAng="4712834" swAng="1374332"/>
            </a:path>
          </a:pathLst>
        </a:custGeom>
        <a:noFill/>
        <a:ln w="19050" cap="flat" cmpd="sng" algn="ctr">
          <a:solidFill>
            <a:srgbClr val="2880B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844F8-A978-DF4B-9525-8A7FB4E94404}">
      <dsp:nvSpPr>
        <dsp:cNvPr id="0" name=""/>
        <dsp:cNvSpPr/>
      </dsp:nvSpPr>
      <dsp:spPr>
        <a:xfrm>
          <a:off x="1362112" y="3136663"/>
          <a:ext cx="1334988" cy="8677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Distribution</a:t>
          </a:r>
          <a:endParaRPr lang="fr-FR" sz="1300" kern="1200" dirty="0"/>
        </a:p>
      </dsp:txBody>
      <dsp:txXfrm>
        <a:off x="1404472" y="3179023"/>
        <a:ext cx="1250268" cy="783022"/>
      </dsp:txXfrm>
    </dsp:sp>
    <dsp:sp modelId="{FD2C43B3-6CD6-2A49-9F10-CEC68722BE2A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89352" y="2691206"/>
              </a:moveTo>
              <a:arcTo wR="1732594" hR="1732594" stAng="8784456" swAng="2195114"/>
            </a:path>
          </a:pathLst>
        </a:custGeom>
        <a:noFill/>
        <a:ln w="28575" cap="flat" cmpd="sng" algn="ctr">
          <a:solidFill>
            <a:srgbClr val="2880B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439B56-B78E-4E46-907E-7BF4DB606BC1}">
      <dsp:nvSpPr>
        <dsp:cNvPr id="0" name=""/>
        <dsp:cNvSpPr/>
      </dsp:nvSpPr>
      <dsp:spPr>
        <a:xfrm>
          <a:off x="732710" y="1199563"/>
          <a:ext cx="1334988" cy="8677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Communication</a:t>
          </a:r>
          <a:endParaRPr lang="fr-FR" sz="1300" kern="1200" dirty="0"/>
        </a:p>
      </dsp:txBody>
      <dsp:txXfrm>
        <a:off x="775070" y="1241923"/>
        <a:ext cx="1250268" cy="783022"/>
      </dsp:txXfrm>
    </dsp:sp>
    <dsp:sp modelId="{B88EB908-4539-7845-8AEB-DBD10B96A675}">
      <dsp:nvSpPr>
        <dsp:cNvPr id="0" name=""/>
        <dsp:cNvSpPr/>
      </dsp:nvSpPr>
      <dsp:spPr>
        <a:xfrm>
          <a:off x="1231240" y="550548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86460" y="641812"/>
              </a:moveTo>
              <a:arcTo wR="1732594" hR="1732594" stAng="13141086" swAng="1821430"/>
            </a:path>
          </a:pathLst>
        </a:custGeom>
        <a:noFill/>
        <a:ln w="28575" cap="flat" cmpd="sng" algn="ctr">
          <a:solidFill>
            <a:srgbClr val="2880B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0D419-2C99-0941-B09F-F99A1C5EB402}">
      <dsp:nvSpPr>
        <dsp:cNvPr id="0" name=""/>
        <dsp:cNvSpPr/>
      </dsp:nvSpPr>
      <dsp:spPr>
        <a:xfrm>
          <a:off x="2675649" y="2654"/>
          <a:ext cx="1106839" cy="553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Motivation et synergie des acteurs</a:t>
          </a:r>
          <a:endParaRPr lang="fr-FR" sz="1000" kern="1200" dirty="0"/>
        </a:p>
      </dsp:txBody>
      <dsp:txXfrm>
        <a:off x="2691858" y="18863"/>
        <a:ext cx="1074421" cy="521001"/>
      </dsp:txXfrm>
    </dsp:sp>
    <dsp:sp modelId="{E24AC63E-E737-0248-A34B-F6A768AE4F77}">
      <dsp:nvSpPr>
        <dsp:cNvPr id="0" name=""/>
        <dsp:cNvSpPr/>
      </dsp:nvSpPr>
      <dsp:spPr>
        <a:xfrm rot="1542857">
          <a:off x="3818810" y="605108"/>
          <a:ext cx="575563" cy="19369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28575" cmpd="sng">
          <a:solidFill>
            <a:srgbClr val="2880B6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3876919" y="643847"/>
        <a:ext cx="459345" cy="116218"/>
      </dsp:txXfrm>
    </dsp:sp>
    <dsp:sp modelId="{117A100B-C533-064D-937E-87DFF3D0EF73}">
      <dsp:nvSpPr>
        <dsp:cNvPr id="0" name=""/>
        <dsp:cNvSpPr/>
      </dsp:nvSpPr>
      <dsp:spPr>
        <a:xfrm>
          <a:off x="4430695" y="847840"/>
          <a:ext cx="1106839" cy="553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Directives ministère santé        Protocoles validés</a:t>
          </a:r>
          <a:endParaRPr lang="fr-FR" sz="1000" kern="1200" dirty="0"/>
        </a:p>
      </dsp:txBody>
      <dsp:txXfrm>
        <a:off x="4446904" y="864049"/>
        <a:ext cx="1074421" cy="521001"/>
      </dsp:txXfrm>
    </dsp:sp>
    <dsp:sp modelId="{443EBA2C-C91C-4349-A588-2C53EE748AA1}">
      <dsp:nvSpPr>
        <dsp:cNvPr id="0" name=""/>
        <dsp:cNvSpPr/>
      </dsp:nvSpPr>
      <dsp:spPr>
        <a:xfrm rot="4628571">
          <a:off x="4913063" y="1977258"/>
          <a:ext cx="575563" cy="19369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28575" cmpd="sng">
          <a:solidFill>
            <a:srgbClr val="2880B6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4971172" y="2015997"/>
        <a:ext cx="459345" cy="116218"/>
      </dsp:txXfrm>
    </dsp:sp>
    <dsp:sp modelId="{E9E4CF70-94C2-4145-94BA-4B9995AD5E6A}">
      <dsp:nvSpPr>
        <dsp:cNvPr id="0" name=""/>
        <dsp:cNvSpPr/>
      </dsp:nvSpPr>
      <dsp:spPr>
        <a:xfrm>
          <a:off x="4864155" y="2746954"/>
          <a:ext cx="1106839" cy="553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Formation du personnel  en  poste</a:t>
          </a:r>
          <a:endParaRPr lang="fr-FR" sz="1000" kern="1200" dirty="0"/>
        </a:p>
      </dsp:txBody>
      <dsp:txXfrm>
        <a:off x="4880364" y="2763163"/>
        <a:ext cx="1074421" cy="521001"/>
      </dsp:txXfrm>
    </dsp:sp>
    <dsp:sp modelId="{2949F450-C18D-064C-B624-4345B0AC288B}">
      <dsp:nvSpPr>
        <dsp:cNvPr id="0" name=""/>
        <dsp:cNvSpPr/>
      </dsp:nvSpPr>
      <dsp:spPr>
        <a:xfrm rot="7714286">
          <a:off x="4522528" y="3688301"/>
          <a:ext cx="575563" cy="19369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19050" cmpd="sng">
          <a:solidFill>
            <a:srgbClr val="2880B6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 rot="10800000">
        <a:off x="4580637" y="3727040"/>
        <a:ext cx="459345" cy="116218"/>
      </dsp:txXfrm>
    </dsp:sp>
    <dsp:sp modelId="{24477405-624E-944D-84E1-146F7EDF585D}">
      <dsp:nvSpPr>
        <dsp:cNvPr id="0" name=""/>
        <dsp:cNvSpPr/>
      </dsp:nvSpPr>
      <dsp:spPr>
        <a:xfrm>
          <a:off x="3649626" y="4269925"/>
          <a:ext cx="1106839" cy="553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Environnement du soin</a:t>
          </a:r>
          <a:endParaRPr lang="fr-FR" sz="1000" kern="1200" dirty="0"/>
        </a:p>
      </dsp:txBody>
      <dsp:txXfrm>
        <a:off x="3665835" y="4286134"/>
        <a:ext cx="1074421" cy="521001"/>
      </dsp:txXfrm>
    </dsp:sp>
    <dsp:sp modelId="{CF8CD7DB-1AC4-4748-B34D-B9C104CEEE68}">
      <dsp:nvSpPr>
        <dsp:cNvPr id="0" name=""/>
        <dsp:cNvSpPr/>
      </dsp:nvSpPr>
      <dsp:spPr>
        <a:xfrm rot="10800000">
          <a:off x="2941287" y="4449786"/>
          <a:ext cx="575563" cy="19369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28575" cmpd="sng">
          <a:solidFill>
            <a:srgbClr val="2880B6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 rot="10800000">
        <a:off x="2999396" y="4488525"/>
        <a:ext cx="459345" cy="116218"/>
      </dsp:txXfrm>
    </dsp:sp>
    <dsp:sp modelId="{59A56398-207A-694B-9116-3C947357E3A0}">
      <dsp:nvSpPr>
        <dsp:cNvPr id="0" name=""/>
        <dsp:cNvSpPr/>
      </dsp:nvSpPr>
      <dsp:spPr>
        <a:xfrm>
          <a:off x="1701673" y="4269925"/>
          <a:ext cx="1106839" cy="553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Viabilité financière</a:t>
          </a:r>
          <a:endParaRPr lang="fr-FR" sz="1000" kern="1200" dirty="0"/>
        </a:p>
      </dsp:txBody>
      <dsp:txXfrm>
        <a:off x="1717882" y="4286134"/>
        <a:ext cx="1074421" cy="521001"/>
      </dsp:txXfrm>
    </dsp:sp>
    <dsp:sp modelId="{CC598E0C-9BA7-2144-9352-B9ABD5B7575B}">
      <dsp:nvSpPr>
        <dsp:cNvPr id="0" name=""/>
        <dsp:cNvSpPr/>
      </dsp:nvSpPr>
      <dsp:spPr>
        <a:xfrm rot="13885714">
          <a:off x="1360046" y="3688301"/>
          <a:ext cx="575563" cy="19369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28575" cmpd="sng">
          <a:solidFill>
            <a:srgbClr val="2880B6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 rot="10800000">
        <a:off x="1418155" y="3727040"/>
        <a:ext cx="459345" cy="116218"/>
      </dsp:txXfrm>
    </dsp:sp>
    <dsp:sp modelId="{26F8F386-1ABF-4C48-8C75-F0557E7E78C6}">
      <dsp:nvSpPr>
        <dsp:cNvPr id="0" name=""/>
        <dsp:cNvSpPr/>
      </dsp:nvSpPr>
      <dsp:spPr>
        <a:xfrm>
          <a:off x="487144" y="2746954"/>
          <a:ext cx="1106839" cy="553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Formation initiale</a:t>
          </a:r>
          <a:endParaRPr lang="fr-FR" sz="1000" kern="1200" dirty="0"/>
        </a:p>
      </dsp:txBody>
      <dsp:txXfrm>
        <a:off x="503353" y="2763163"/>
        <a:ext cx="1074421" cy="521001"/>
      </dsp:txXfrm>
    </dsp:sp>
    <dsp:sp modelId="{47EC8DAE-1828-3E44-BB58-77CA226EF7CB}">
      <dsp:nvSpPr>
        <dsp:cNvPr id="0" name=""/>
        <dsp:cNvSpPr/>
      </dsp:nvSpPr>
      <dsp:spPr>
        <a:xfrm rot="16971429">
          <a:off x="969512" y="1977258"/>
          <a:ext cx="575563" cy="19369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1027621" y="2015997"/>
        <a:ext cx="459345" cy="116218"/>
      </dsp:txXfrm>
    </dsp:sp>
    <dsp:sp modelId="{DFC5B6D2-9663-0540-B363-DFB41B42027C}">
      <dsp:nvSpPr>
        <dsp:cNvPr id="0" name=""/>
        <dsp:cNvSpPr/>
      </dsp:nvSpPr>
      <dsp:spPr>
        <a:xfrm>
          <a:off x="920604" y="847840"/>
          <a:ext cx="1106839" cy="553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Suivi Evaluation</a:t>
          </a:r>
          <a:endParaRPr lang="fr-FR" sz="1000" kern="1200" dirty="0"/>
        </a:p>
      </dsp:txBody>
      <dsp:txXfrm>
        <a:off x="936813" y="864049"/>
        <a:ext cx="1074421" cy="521001"/>
      </dsp:txXfrm>
    </dsp:sp>
    <dsp:sp modelId="{B3D99ADC-C360-7341-8014-B52D48F919D7}">
      <dsp:nvSpPr>
        <dsp:cNvPr id="0" name=""/>
        <dsp:cNvSpPr/>
      </dsp:nvSpPr>
      <dsp:spPr>
        <a:xfrm rot="20057143">
          <a:off x="2063764" y="605108"/>
          <a:ext cx="575563" cy="19369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2121873" y="643847"/>
        <a:ext cx="459345" cy="116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8F6965-A6EE-4A78-BCFD-CE05D5A1619B}" type="datetimeFigureOut">
              <a:rPr lang="en-US"/>
              <a:pPr>
                <a:defRPr/>
              </a:pPr>
              <a:t>4/6/2021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C48B43-0944-46C1-86FC-2A903975C209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5521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A79ADC-00DF-4460-B9B2-D28D6869314E}" type="datetimeFigureOut">
              <a:rPr lang="en-US"/>
              <a:pPr>
                <a:defRPr/>
              </a:pPr>
              <a:t>4/6/2021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FB1A8F-1003-4B35-9C37-A8295E197B92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3504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621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92419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88629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848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81048" algn="l" defTabSz="79241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77257" algn="l" defTabSz="79241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73467" algn="l" defTabSz="79241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69676" algn="l" defTabSz="79241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679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>
                <a:effectLst/>
              </a:rPr>
              <a:t>Le renforcement des capacités est</a:t>
            </a:r>
            <a:r>
              <a:rPr lang="fr-FR" baseline="0" dirty="0" smtClean="0">
                <a:effectLst/>
              </a:rPr>
              <a:t> une clef </a:t>
            </a:r>
            <a:r>
              <a:rPr lang="fr-FR" dirty="0" smtClean="0">
                <a:effectLst/>
              </a:rPr>
              <a:t>. Il s’agit permettre l’élaboration de nouvelles pratiques et de nouvelles stratégies. Cette action s’appuie sur le partage des connaissances  communes et complémentaires. </a:t>
            </a:r>
          </a:p>
          <a:p>
            <a:r>
              <a:rPr lang="fr-FR" dirty="0" smtClean="0">
                <a:effectLst/>
              </a:rPr>
              <a:t> 3 voies d’action principales</a:t>
            </a:r>
            <a:r>
              <a:rPr lang="fr-FR" baseline="0" dirty="0" smtClean="0">
                <a:effectLst/>
              </a:rPr>
              <a:t> peuvent être </a:t>
            </a:r>
            <a:r>
              <a:rPr lang="fr-FR" dirty="0" smtClean="0">
                <a:effectLst/>
              </a:rPr>
              <a:t>approfondies :</a:t>
            </a:r>
            <a:br>
              <a:rPr lang="fr-FR" dirty="0" smtClean="0">
                <a:effectLst/>
              </a:rPr>
            </a:br>
            <a:r>
              <a:rPr lang="fr-FR" b="1" dirty="0" smtClean="0">
                <a:effectLst/>
              </a:rPr>
              <a:t>1. L’échange  et la capitalisation des expériences</a:t>
            </a:r>
          </a:p>
          <a:p>
            <a:r>
              <a:rPr lang="fr-FR" b="1" dirty="0" smtClean="0">
                <a:effectLst/>
              </a:rPr>
              <a:t>2. Le renforcement des capacités </a:t>
            </a:r>
            <a:r>
              <a:rPr lang="fr-FR" dirty="0" smtClean="0">
                <a:effectLst/>
              </a:rPr>
              <a:t> adapté  aux besoins spécifiques. Un tel renforcement des capacités  est efficace  s’il est dicté par des besoins spécifiques des populations, s’il est complémentaire  des compétences déjà  acquises </a:t>
            </a:r>
          </a:p>
          <a:p>
            <a:r>
              <a:rPr lang="fr-FR" dirty="0" smtClean="0">
                <a:effectLst/>
              </a:rPr>
              <a:t>Ces objectifs imposent </a:t>
            </a:r>
            <a:r>
              <a:rPr lang="fr-FR" baseline="0" dirty="0" smtClean="0">
                <a:effectLst/>
              </a:rPr>
              <a:t> une mise </a:t>
            </a:r>
            <a:r>
              <a:rPr lang="fr-FR" dirty="0" smtClean="0">
                <a:effectLst/>
              </a:rPr>
              <a:t>en commun des expériences de  partenaires qui appartiennent à des organisations diverses : institutions internationales, ONG, universités  africaines et européennes </a:t>
            </a:r>
            <a:r>
              <a:rPr lang="fr-FR" baseline="0" dirty="0" smtClean="0">
                <a:effectLst/>
              </a:rPr>
              <a:t> par exemple</a:t>
            </a:r>
            <a:r>
              <a:rPr lang="fr-FR" dirty="0" smtClean="0">
                <a:effectLst/>
              </a:rPr>
              <a:t>, responsables de</a:t>
            </a:r>
            <a:r>
              <a:rPr lang="fr-FR" baseline="0" dirty="0" smtClean="0">
                <a:effectLst/>
              </a:rPr>
              <a:t>  MNT</a:t>
            </a:r>
            <a:r>
              <a:rPr lang="fr-FR" dirty="0" smtClean="0">
                <a:effectLst/>
              </a:rPr>
              <a:t>,…… </a:t>
            </a:r>
          </a:p>
          <a:p>
            <a:r>
              <a:rPr lang="fr-FR" dirty="0" smtClean="0">
                <a:effectLst/>
              </a:rPr>
              <a:t>Ceci assure un contexte favorable pour</a:t>
            </a:r>
          </a:p>
          <a:p>
            <a:r>
              <a:rPr lang="fr-FR" dirty="0" smtClean="0">
                <a:effectLst/>
              </a:rPr>
              <a:t>– répondre aux spécificités du terrain</a:t>
            </a:r>
            <a:br>
              <a:rPr lang="fr-FR" dirty="0" smtClean="0">
                <a:effectLst/>
              </a:rPr>
            </a:br>
            <a:r>
              <a:rPr lang="fr-FR" dirty="0" smtClean="0">
                <a:effectLst/>
              </a:rPr>
              <a:t>– tenir compte des stratégies sanitaires sous régionales</a:t>
            </a:r>
            <a:br>
              <a:rPr lang="fr-FR" dirty="0" smtClean="0">
                <a:effectLst/>
              </a:rPr>
            </a:br>
            <a:r>
              <a:rPr lang="fr-FR" dirty="0" smtClean="0">
                <a:effectLst/>
              </a:rPr>
              <a:t>3. </a:t>
            </a:r>
            <a:r>
              <a:rPr lang="fr-FR" b="1" dirty="0" smtClean="0">
                <a:effectLst/>
              </a:rPr>
              <a:t>Application des stratégies</a:t>
            </a:r>
            <a:r>
              <a:rPr lang="fr-FR" b="1" baseline="0" dirty="0" smtClean="0">
                <a:effectLst/>
              </a:rPr>
              <a:t> </a:t>
            </a:r>
            <a:r>
              <a:rPr lang="fr-FR" b="1" dirty="0" smtClean="0">
                <a:effectLst/>
              </a:rPr>
              <a:t>pertinentes</a:t>
            </a:r>
            <a:endParaRPr lang="fr-FR" b="1" dirty="0" smtClean="0"/>
          </a:p>
          <a:p>
            <a:pPr marR="131261" defTabSz="321457">
              <a:lnSpc>
                <a:spcPct val="130000"/>
              </a:lnSpc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3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fr-FR" sz="2000" dirty="0" smtClean="0">
              <a:solidFill>
                <a:srgbClr val="FF00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FB1A8F-1003-4B35-9C37-A8295E197B9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76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FB1A8F-1003-4B35-9C37-A8295E197B9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83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>
                <a:effectLst/>
              </a:rPr>
              <a:t>Coller</a:t>
            </a:r>
            <a:r>
              <a:rPr lang="fr-FR" baseline="0" dirty="0" smtClean="0">
                <a:effectLst/>
              </a:rPr>
              <a:t> à la réalité du terrain </a:t>
            </a:r>
          </a:p>
          <a:p>
            <a:r>
              <a:rPr lang="fr-FR" baseline="0" dirty="0" smtClean="0">
                <a:effectLst/>
              </a:rPr>
              <a:t>Importance de l’analyse de situation</a:t>
            </a:r>
          </a:p>
          <a:p>
            <a:r>
              <a:rPr lang="fr-FR" dirty="0" smtClean="0">
                <a:effectLst/>
              </a:rPr>
              <a:t>De la situation observée</a:t>
            </a:r>
            <a:r>
              <a:rPr lang="fr-FR" baseline="0" dirty="0" smtClean="0">
                <a:effectLst/>
              </a:rPr>
              <a:t>, il ressort</a:t>
            </a:r>
            <a:r>
              <a:rPr lang="fr-FR" dirty="0" smtClean="0">
                <a:effectLst/>
              </a:rPr>
              <a:t>  des</a:t>
            </a:r>
            <a:r>
              <a:rPr lang="fr-FR" baseline="0" dirty="0" smtClean="0">
                <a:effectLst/>
              </a:rPr>
              <a:t> besoins  importants, </a:t>
            </a:r>
            <a:r>
              <a:rPr lang="fr-FR" dirty="0" smtClean="0">
                <a:effectLst/>
              </a:rPr>
              <a:t>une  faible offre de soins  PRINCIPALEMENT en zone rurale et de qualité médiocre ainsi que le</a:t>
            </a:r>
            <a:r>
              <a:rPr lang="fr-FR" baseline="0" dirty="0" smtClean="0">
                <a:effectLst/>
              </a:rPr>
              <a:t> manque </a:t>
            </a:r>
            <a:r>
              <a:rPr lang="fr-FR" dirty="0" smtClean="0">
                <a:effectLst/>
              </a:rPr>
              <a:t>de  programme de prévention. Le système actuel est basé sur le modèle curatif des pays industrialisés. Il est coûteux en personnel et en matériel.</a:t>
            </a:r>
            <a:r>
              <a:rPr lang="fr-FR" baseline="0" dirty="0" smtClean="0">
                <a:effectLst/>
              </a:rPr>
              <a:t> Il n’est pas efficient compte – tenu de</a:t>
            </a:r>
            <a:r>
              <a:rPr lang="fr-FR" dirty="0" smtClean="0">
                <a:effectLst/>
              </a:rPr>
              <a:t>s ressources disponibles.</a:t>
            </a:r>
            <a:r>
              <a:rPr lang="fr-FR" baseline="0" dirty="0" smtClean="0">
                <a:effectLst/>
              </a:rPr>
              <a:t> Il </a:t>
            </a:r>
            <a:r>
              <a:rPr lang="fr-FR" dirty="0" smtClean="0">
                <a:effectLst/>
              </a:rPr>
              <a:t> ne</a:t>
            </a:r>
            <a:r>
              <a:rPr lang="fr-FR" baseline="0" dirty="0" smtClean="0">
                <a:effectLst/>
              </a:rPr>
              <a:t> tient pas compte des particularités locales.</a:t>
            </a:r>
          </a:p>
          <a:p>
            <a:r>
              <a:rPr lang="fr-FR" dirty="0" smtClean="0">
                <a:effectLst/>
              </a:rPr>
              <a:t>Les principaux problèmes sont :</a:t>
            </a:r>
          </a:p>
          <a:p>
            <a:r>
              <a:rPr lang="fr-FR" dirty="0" smtClean="0">
                <a:effectLst/>
              </a:rPr>
              <a:t>Une</a:t>
            </a:r>
            <a:r>
              <a:rPr lang="fr-FR" baseline="0" dirty="0" smtClean="0">
                <a:effectLst/>
              </a:rPr>
              <a:t> </a:t>
            </a:r>
            <a:r>
              <a:rPr lang="fr-FR" dirty="0" smtClean="0">
                <a:effectLst/>
              </a:rPr>
              <a:t>vision  verticale de la santé orale</a:t>
            </a:r>
          </a:p>
          <a:p>
            <a:r>
              <a:rPr lang="fr-FR" dirty="0" smtClean="0">
                <a:effectLst/>
              </a:rPr>
              <a:t>La </a:t>
            </a:r>
            <a:r>
              <a:rPr lang="fr-FR" baseline="0" dirty="0" smtClean="0">
                <a:effectLst/>
              </a:rPr>
              <a:t> mise en application de stratégies  intégrées et  adaptées au contexte</a:t>
            </a:r>
          </a:p>
          <a:p>
            <a:endParaRPr lang="fr-FR" dirty="0" smtClean="0">
              <a:effectLst/>
            </a:endParaRPr>
          </a:p>
          <a:p>
            <a:r>
              <a:rPr lang="fr-FR" dirty="0" smtClean="0">
                <a:effectLst/>
              </a:rPr>
              <a:t>L’évolution démographique et l’urbanisation dans les PED.</a:t>
            </a:r>
            <a:br>
              <a:rPr lang="fr-FR" dirty="0" smtClean="0">
                <a:effectLst/>
              </a:rPr>
            </a:br>
            <a:r>
              <a:rPr lang="fr-FR" dirty="0" smtClean="0">
                <a:effectLst/>
              </a:rPr>
              <a:t>Les difficultés de mise en place de</a:t>
            </a:r>
            <a:r>
              <a:rPr lang="fr-FR" baseline="0" dirty="0" smtClean="0">
                <a:effectLst/>
              </a:rPr>
              <a:t> stratégies </a:t>
            </a:r>
            <a:r>
              <a:rPr lang="fr-FR" dirty="0" smtClean="0">
                <a:effectLst/>
              </a:rPr>
              <a:t>.</a:t>
            </a:r>
            <a:br>
              <a:rPr lang="fr-FR" dirty="0" smtClean="0">
                <a:effectLst/>
              </a:rPr>
            </a:b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Photos  à rajouter  :</a:t>
            </a:r>
            <a:r>
              <a:rPr lang="fr-FR" baseline="0" dirty="0" smtClean="0"/>
              <a:t> formation initiale et continue  à développer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FB1A8F-1003-4B35-9C37-A8295E197B9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750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SDGs are indivisible and universal and should not be addressed in silos but rather through taking into consideration their interconnectedness.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79CB8-123D-43AF-8B37-24A77056DB3E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6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Faible</a:t>
            </a:r>
            <a:r>
              <a:rPr lang="en-US" dirty="0" smtClean="0"/>
              <a:t> </a:t>
            </a:r>
            <a:r>
              <a:rPr lang="en-US" dirty="0" err="1" smtClean="0"/>
              <a:t>connexion</a:t>
            </a:r>
            <a:r>
              <a:rPr lang="en-US" dirty="0" smtClean="0"/>
              <a:t> entre le </a:t>
            </a:r>
            <a:r>
              <a:rPr lang="en-US" dirty="0" err="1" smtClean="0"/>
              <a:t>stratégie</a:t>
            </a:r>
            <a:r>
              <a:rPr lang="en-US" dirty="0" smtClean="0"/>
              <a:t> et </a:t>
            </a:r>
            <a:r>
              <a:rPr lang="en-US" dirty="0" err="1" smtClean="0"/>
              <a:t>l’action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Beau</a:t>
            </a:r>
            <a:r>
              <a:rPr lang="en-US" baseline="0" dirty="0" err="1" smtClean="0"/>
              <a:t>oup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d’expériiences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menées</a:t>
            </a:r>
            <a:r>
              <a:rPr lang="en-US" baseline="0" dirty="0" smtClean="0"/>
              <a:t>,  des </a:t>
            </a:r>
            <a:r>
              <a:rPr lang="en-US" baseline="0" dirty="0" err="1" smtClean="0"/>
              <a:t>réussites</a:t>
            </a:r>
            <a:r>
              <a:rPr lang="en-US" baseline="0" dirty="0" smtClean="0"/>
              <a:t> et des </a:t>
            </a:r>
            <a:r>
              <a:rPr lang="en-US" baseline="0" dirty="0" err="1" smtClean="0"/>
              <a:t>échecs</a:t>
            </a:r>
            <a:r>
              <a:rPr lang="en-US" baseline="0" dirty="0" smtClean="0"/>
              <a:t>  !</a:t>
            </a:r>
          </a:p>
          <a:p>
            <a:r>
              <a:rPr lang="en-US" baseline="0" dirty="0" err="1" smtClean="0"/>
              <a:t>Eviter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perpétuer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mêmes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erreurs</a:t>
            </a:r>
            <a:r>
              <a:rPr lang="en-US" baseline="0" dirty="0" smtClean="0"/>
              <a:t> </a:t>
            </a:r>
            <a:endParaRPr lang="en-US" dirty="0" smtClean="0"/>
          </a:p>
          <a:p>
            <a:r>
              <a:rPr lang="en-US" dirty="0" err="1" smtClean="0"/>
              <a:t>Que</a:t>
            </a:r>
            <a:r>
              <a:rPr lang="en-US" dirty="0" smtClean="0"/>
              <a:t> nous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enseigne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connaissance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stratégies</a:t>
            </a:r>
            <a:r>
              <a:rPr lang="en-US" baseline="0" dirty="0" smtClean="0"/>
              <a:t> (documentation , rapports </a:t>
            </a:r>
            <a:r>
              <a:rPr lang="en-US" baseline="0" dirty="0" err="1" smtClean="0"/>
              <a:t>d’expertises</a:t>
            </a:r>
            <a:r>
              <a:rPr lang="en-US" baseline="0" dirty="0" smtClean="0"/>
              <a:t> , </a:t>
            </a:r>
            <a:r>
              <a:rPr lang="en-US" baseline="0" dirty="0" err="1" smtClean="0"/>
              <a:t>échange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d’expérience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réseaux</a:t>
            </a:r>
            <a:r>
              <a:rPr lang="en-US" baseline="0" dirty="0" smtClean="0"/>
              <a:t> )  </a:t>
            </a:r>
          </a:p>
          <a:p>
            <a:r>
              <a:rPr lang="en-US" baseline="0" dirty="0" smtClean="0"/>
              <a:t> 1.Une  identification des  </a:t>
            </a:r>
            <a:r>
              <a:rPr lang="en-US" baseline="0" dirty="0" err="1" smtClean="0"/>
              <a:t>facteurs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réussite</a:t>
            </a:r>
            <a:r>
              <a:rPr lang="en-US" baseline="0" dirty="0" smtClean="0"/>
              <a:t>  (</a:t>
            </a:r>
            <a:r>
              <a:rPr lang="en-US" baseline="0" dirty="0" err="1" smtClean="0"/>
              <a:t>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détailler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2.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identification des </a:t>
            </a:r>
            <a:r>
              <a:rPr lang="en-US" baseline="0" dirty="0" err="1" smtClean="0"/>
              <a:t>freins</a:t>
            </a:r>
            <a:r>
              <a:rPr lang="en-US" baseline="0" dirty="0" smtClean="0"/>
              <a:t> , </a:t>
            </a:r>
          </a:p>
          <a:p>
            <a:r>
              <a:rPr lang="en-US" baseline="0" dirty="0" smtClean="0"/>
              <a:t>	</a:t>
            </a:r>
            <a:r>
              <a:rPr lang="en-US" baseline="0" dirty="0" err="1" smtClean="0"/>
              <a:t>formalisme</a:t>
            </a:r>
            <a:r>
              <a:rPr lang="en-US" baseline="0" dirty="0" smtClean="0"/>
              <a:t> qui </a:t>
            </a:r>
            <a:r>
              <a:rPr lang="en-US" baseline="0" dirty="0" err="1" smtClean="0"/>
              <a:t>éloigne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vrais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objectifs</a:t>
            </a:r>
            <a:r>
              <a:rPr lang="en-US" baseline="0" dirty="0" smtClean="0"/>
              <a:t>, </a:t>
            </a:r>
          </a:p>
          <a:p>
            <a:r>
              <a:rPr lang="en-US" baseline="0" dirty="0" smtClean="0"/>
              <a:t>	 les plans </a:t>
            </a:r>
            <a:r>
              <a:rPr lang="en-US" baseline="0" dirty="0" err="1" smtClean="0"/>
              <a:t>élaborés</a:t>
            </a:r>
            <a:r>
              <a:rPr lang="en-US" baseline="0" dirty="0" smtClean="0"/>
              <a:t> ne </a:t>
            </a:r>
            <a:r>
              <a:rPr lang="en-US" baseline="0" dirty="0" err="1" smtClean="0"/>
              <a:t>sont</a:t>
            </a:r>
            <a:r>
              <a:rPr lang="en-US" baseline="0" dirty="0" smtClean="0"/>
              <a:t> pas </a:t>
            </a:r>
            <a:r>
              <a:rPr lang="en-US" baseline="0" dirty="0" err="1" smtClean="0"/>
              <a:t>associés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à</a:t>
            </a:r>
            <a:r>
              <a:rPr lang="en-US" baseline="0" dirty="0" smtClean="0"/>
              <a:t> des plans </a:t>
            </a:r>
            <a:r>
              <a:rPr lang="en-US" baseline="0" dirty="0" err="1" smtClean="0"/>
              <a:t>réalistes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mobilisation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ressources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humaines</a:t>
            </a:r>
            <a:r>
              <a:rPr lang="en-US" baseline="0" dirty="0" smtClean="0"/>
              <a:t>, techniques et </a:t>
            </a:r>
            <a:r>
              <a:rPr lang="en-US" baseline="0" dirty="0" err="1" smtClean="0"/>
              <a:t>financières</a:t>
            </a:r>
            <a:r>
              <a:rPr lang="en-US" baseline="0" dirty="0" smtClean="0"/>
              <a:t>,   </a:t>
            </a:r>
          </a:p>
          <a:p>
            <a:r>
              <a:rPr lang="en-US" baseline="0" dirty="0" smtClean="0"/>
              <a:t>	</a:t>
            </a:r>
            <a:r>
              <a:rPr lang="en-US" baseline="0" dirty="0" err="1" smtClean="0"/>
              <a:t>verticalité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programmes</a:t>
            </a:r>
            <a:r>
              <a:rPr lang="en-US" baseline="0" dirty="0" smtClean="0"/>
              <a:t>  sans </a:t>
            </a:r>
            <a:r>
              <a:rPr lang="en-US" baseline="0" dirty="0" err="1" smtClean="0"/>
              <a:t>transversalité</a:t>
            </a:r>
            <a:r>
              <a:rPr lang="en-US" baseline="0" dirty="0" smtClean="0"/>
              <a:t>  (</a:t>
            </a:r>
            <a:r>
              <a:rPr lang="en-US" baseline="0" dirty="0" err="1" smtClean="0"/>
              <a:t>peu</a:t>
            </a:r>
            <a:r>
              <a:rPr lang="en-US" baseline="0" dirty="0" smtClean="0"/>
              <a:t> de  </a:t>
            </a:r>
            <a:r>
              <a:rPr lang="en-US" baseline="0" dirty="0" err="1" smtClean="0"/>
              <a:t>synergie</a:t>
            </a:r>
            <a:r>
              <a:rPr lang="en-US" baseline="0" dirty="0" smtClean="0"/>
              <a:t>  des actions) ,</a:t>
            </a:r>
          </a:p>
          <a:p>
            <a:r>
              <a:rPr lang="en-US" baseline="0" dirty="0" smtClean="0"/>
              <a:t>	 </a:t>
            </a:r>
            <a:r>
              <a:rPr lang="en-US" baseline="0" dirty="0" err="1" smtClean="0"/>
              <a:t>pléthore</a:t>
            </a:r>
            <a:r>
              <a:rPr lang="en-US" baseline="0" dirty="0" smtClean="0"/>
              <a:t> de plans non </a:t>
            </a:r>
            <a:r>
              <a:rPr lang="en-US" baseline="0" dirty="0" err="1" smtClean="0"/>
              <a:t>intégrés</a:t>
            </a:r>
            <a:r>
              <a:rPr lang="en-US" baseline="0" dirty="0" smtClean="0"/>
              <a:t> (MNT, </a:t>
            </a:r>
            <a:r>
              <a:rPr lang="en-US" baseline="0" dirty="0" err="1" smtClean="0"/>
              <a:t>diabète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cardiovasculaire</a:t>
            </a:r>
            <a:r>
              <a:rPr lang="en-US" baseline="0" dirty="0" smtClean="0"/>
              <a:t>, </a:t>
            </a:r>
          </a:p>
          <a:p>
            <a:r>
              <a:rPr lang="en-US" baseline="0" dirty="0" smtClean="0"/>
              <a:t>	le </a:t>
            </a:r>
            <a:r>
              <a:rPr lang="en-US" baseline="0" dirty="0" err="1" smtClean="0"/>
              <a:t>quantitatif</a:t>
            </a:r>
            <a:r>
              <a:rPr lang="en-US" baseline="0" dirty="0" smtClean="0"/>
              <a:t> prime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qualitatif</a:t>
            </a:r>
            <a:r>
              <a:rPr lang="en-US" baseline="0" dirty="0" smtClean="0"/>
              <a:t> et la </a:t>
            </a:r>
            <a:r>
              <a:rPr lang="en-US" baseline="0" dirty="0" err="1" smtClean="0"/>
              <a:t>pérennité</a:t>
            </a:r>
            <a:r>
              <a:rPr lang="en-US" baseline="0" dirty="0" smtClean="0"/>
              <a:t> , les </a:t>
            </a:r>
            <a:r>
              <a:rPr lang="en-US" baseline="0" dirty="0" err="1" smtClean="0"/>
              <a:t>indicateurs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résultats</a:t>
            </a:r>
            <a:r>
              <a:rPr lang="en-US" baseline="0" dirty="0" smtClean="0"/>
              <a:t>…..) 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 Diagnostic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primordial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</a:t>
            </a:r>
            <a:r>
              <a:rPr lang="en-US" dirty="0" err="1" smtClean="0"/>
              <a:t>Adéquation</a:t>
            </a:r>
            <a:r>
              <a:rPr lang="en-US" dirty="0" smtClean="0"/>
              <a:t> 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stratégies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identiées</a:t>
            </a:r>
            <a:r>
              <a:rPr lang="en-US" baseline="0" dirty="0" smtClean="0"/>
              <a:t> par rapport au diagnostic / </a:t>
            </a:r>
            <a:r>
              <a:rPr lang="en-US" baseline="0" dirty="0" err="1" smtClean="0"/>
              <a:t>Etablir</a:t>
            </a:r>
            <a:r>
              <a:rPr lang="en-US" baseline="0" dirty="0" smtClean="0"/>
              <a:t>  la </a:t>
            </a:r>
            <a:r>
              <a:rPr lang="en-US" baseline="0" dirty="0" err="1" smtClean="0"/>
              <a:t>stratégie</a:t>
            </a:r>
            <a:r>
              <a:rPr lang="en-US" baseline="0" dirty="0" smtClean="0"/>
              <a:t>  le plus  favorable  / </a:t>
            </a:r>
            <a:r>
              <a:rPr lang="en-US" baseline="0" dirty="0" err="1" smtClean="0"/>
              <a:t>Pragmatisme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qualitatif</a:t>
            </a:r>
            <a:r>
              <a:rPr lang="en-US" baseline="0" dirty="0" smtClean="0"/>
              <a:t>  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 </a:t>
            </a:r>
          </a:p>
          <a:p>
            <a:endParaRPr lang="fr-FR" dirty="0" smtClean="0"/>
          </a:p>
          <a:p>
            <a:r>
              <a:rPr lang="fr-FR" dirty="0" err="1" smtClean="0"/>
              <a:t>Ref</a:t>
            </a:r>
            <a:r>
              <a:rPr lang="fr-FR" dirty="0" smtClean="0"/>
              <a:t> pages 906 santé publique  volume 30  N° 6  </a:t>
            </a:r>
            <a:r>
              <a:rPr lang="fr-FR" dirty="0" err="1" smtClean="0"/>
              <a:t>nov</a:t>
            </a:r>
            <a:r>
              <a:rPr lang="fr-FR" dirty="0" smtClean="0"/>
              <a:t>- </a:t>
            </a:r>
            <a:r>
              <a:rPr lang="fr-FR" dirty="0" err="1" smtClean="0"/>
              <a:t>dec</a:t>
            </a:r>
            <a:r>
              <a:rPr lang="fr-FR" dirty="0" smtClean="0"/>
              <a:t> 2018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FB1A8F-1003-4B35-9C37-A8295E197B9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81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FB1A8F-1003-4B35-9C37-A8295E197B9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86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Capitalisation  </a:t>
            </a:r>
          </a:p>
          <a:p>
            <a:r>
              <a:rPr lang="fr-FR" dirty="0" err="1" smtClean="0"/>
              <a:t>Prevention</a:t>
            </a:r>
            <a:r>
              <a:rPr lang="fr-FR" dirty="0" smtClean="0"/>
              <a:t> de</a:t>
            </a:r>
            <a:r>
              <a:rPr lang="fr-FR" baseline="0" dirty="0" smtClean="0"/>
              <a:t> la </a:t>
            </a:r>
            <a:r>
              <a:rPr lang="fr-FR" dirty="0" smtClean="0"/>
              <a:t>carie`/ MNT/ sucre / tabac</a:t>
            </a:r>
          </a:p>
          <a:p>
            <a:r>
              <a:rPr lang="fr-FR" dirty="0" err="1" smtClean="0"/>
              <a:t>Integration</a:t>
            </a:r>
            <a:r>
              <a:rPr lang="fr-FR" dirty="0" smtClean="0"/>
              <a:t> de  la santé orale santé générale</a:t>
            </a:r>
          </a:p>
          <a:p>
            <a:r>
              <a:rPr lang="fr-FR" b="1" dirty="0" smtClean="0"/>
              <a:t> diffusion et de partage des expériences</a:t>
            </a:r>
            <a:r>
              <a:rPr lang="fr-FR" b="1" baseline="0" dirty="0" smtClean="0"/>
              <a:t>. </a:t>
            </a:r>
          </a:p>
          <a:p>
            <a:r>
              <a:rPr lang="fr-FR" b="1" baseline="0" dirty="0" smtClean="0"/>
              <a:t>Oralement refaire sortir la démarche « recherche action » </a:t>
            </a:r>
            <a:endParaRPr lang="fr-FR" b="1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FB1A8F-1003-4B35-9C37-A8295E197B9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82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Constat</a:t>
            </a:r>
            <a:r>
              <a:rPr lang="fr-FR" baseline="0" dirty="0" smtClean="0"/>
              <a:t> Afrique Asie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FB1A8F-1003-4B35-9C37-A8295E197B9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044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exemple  d’analyse de facteurs</a:t>
            </a:r>
            <a:r>
              <a:rPr lang="fr-FR" baseline="0" dirty="0" smtClean="0"/>
              <a:t> de </a:t>
            </a:r>
            <a:r>
              <a:rPr lang="fr-FR" dirty="0" smtClean="0"/>
              <a:t>réussite</a:t>
            </a:r>
            <a:r>
              <a:rPr lang="fr-FR" baseline="0" dirty="0" smtClean="0"/>
              <a:t>  et d’échecs</a:t>
            </a:r>
          </a:p>
          <a:p>
            <a:endParaRPr lang="fr-FR" dirty="0" smtClean="0"/>
          </a:p>
          <a:p>
            <a:r>
              <a:rPr lang="fr-FR" dirty="0" smtClean="0"/>
              <a:t>Pertinence  du choix</a:t>
            </a:r>
          </a:p>
          <a:p>
            <a:pPr lvl="1"/>
            <a:r>
              <a:rPr lang="fr-FR" dirty="0" smtClean="0"/>
              <a:t>Peu d’accessibilité financière au dentifrice fluoré </a:t>
            </a:r>
          </a:p>
          <a:p>
            <a:pPr lvl="1"/>
            <a:r>
              <a:rPr lang="fr-FR" dirty="0" smtClean="0"/>
              <a:t> Sel</a:t>
            </a:r>
            <a:r>
              <a:rPr lang="fr-FR" baseline="0" dirty="0" smtClean="0"/>
              <a:t> </a:t>
            </a:r>
            <a:r>
              <a:rPr lang="fr-FR" dirty="0" smtClean="0"/>
              <a:t>Accessible à l’ensemble de  la population</a:t>
            </a:r>
          </a:p>
          <a:p>
            <a:pPr lvl="1"/>
            <a:r>
              <a:rPr lang="fr-FR" dirty="0" smtClean="0"/>
              <a:t>2 producteurs de sel  couvrent 70% de la population</a:t>
            </a:r>
          </a:p>
          <a:p>
            <a:endParaRPr lang="en-US" dirty="0" smtClean="0"/>
          </a:p>
          <a:p>
            <a:r>
              <a:rPr lang="en-US" sz="1200" dirty="0" err="1" smtClean="0">
                <a:latin typeface="+mj-lt"/>
              </a:rPr>
              <a:t>Qu’avons</a:t>
            </a:r>
            <a:r>
              <a:rPr lang="en-US" sz="1200" baseline="0" dirty="0" smtClean="0">
                <a:latin typeface="+mj-lt"/>
              </a:rPr>
              <a:t> </a:t>
            </a:r>
            <a:r>
              <a:rPr lang="en-US" sz="1200" dirty="0" smtClean="0">
                <a:latin typeface="+mj-lt"/>
              </a:rPr>
              <a:t>nous </a:t>
            </a:r>
            <a:r>
              <a:rPr lang="en-US" sz="1200" dirty="0" err="1" smtClean="0">
                <a:latin typeface="+mj-lt"/>
              </a:rPr>
              <a:t>appris</a:t>
            </a:r>
            <a:r>
              <a:rPr lang="en-US" sz="1200" dirty="0" smtClean="0">
                <a:latin typeface="+mj-lt"/>
              </a:rPr>
              <a:t> ?</a:t>
            </a:r>
          </a:p>
          <a:p>
            <a:pPr algn="just" defTabSz="914400">
              <a:lnSpc>
                <a:spcPct val="150000"/>
              </a:lnSpc>
              <a:defRPr sz="4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12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Importance de l’évaluation</a:t>
            </a:r>
            <a:r>
              <a:rPr lang="fr-FR" sz="1200" baseline="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 OMS </a:t>
            </a:r>
            <a:r>
              <a:rPr lang="fr-FR" sz="12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du programme </a:t>
            </a:r>
            <a:r>
              <a:rPr lang="fr-FR" sz="1200" baseline="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de iodation et de fluoration  du sel   réalisé en 2014 =&gt;</a:t>
            </a:r>
            <a:r>
              <a:rPr lang="fr-FR" sz="12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Relance du programme </a:t>
            </a:r>
          </a:p>
          <a:p>
            <a:pPr marL="0" marR="0" indent="0" algn="just" defTabSz="914400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12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Importance de la volonté politique,</a:t>
            </a:r>
            <a:r>
              <a:rPr lang="fr-FR" sz="1200" baseline="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de  la  synergie entre les  services </a:t>
            </a:r>
            <a:r>
              <a:rPr lang="fr-FR" sz="12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et du cadre législatif</a:t>
            </a:r>
          </a:p>
          <a:p>
            <a:pPr marL="0" marR="0" indent="0" algn="just" defTabSz="914400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12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Nécessité d’un  réseau</a:t>
            </a:r>
            <a:r>
              <a:rPr lang="fr-FR" sz="1200" baseline="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de partenaires (avec des attentes différentes pouvant entrainer l’absence de synergies)</a:t>
            </a:r>
          </a:p>
          <a:p>
            <a:pPr marL="0" marR="0" indent="0" algn="just" defTabSz="914400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12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Plaidoyer pour une synergie entre Iode et Fluor  ( Ministère / PTF)</a:t>
            </a:r>
          </a:p>
          <a:p>
            <a:pPr algn="just" defTabSz="914400">
              <a:lnSpc>
                <a:spcPct val="150000"/>
              </a:lnSpc>
              <a:defRPr sz="4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12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Accompagnement</a:t>
            </a:r>
            <a:r>
              <a:rPr lang="fr-FR" sz="1200" baseline="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de la production de sel iodé et fluoré</a:t>
            </a:r>
          </a:p>
          <a:p>
            <a:pPr marL="0" marR="0" indent="0" algn="just" defTabSz="914400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fr-FR" sz="12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Nécessité</a:t>
            </a:r>
            <a:r>
              <a:rPr lang="fr-FR" sz="1200" baseline="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d’un </a:t>
            </a:r>
            <a:r>
              <a:rPr lang="fr-FR" sz="12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contrôle de qualité </a:t>
            </a:r>
            <a:r>
              <a:rPr lang="fr-FR" sz="1200" baseline="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 bien établi et d’un suivi régulier</a:t>
            </a:r>
            <a:endParaRPr lang="fr-FR" sz="1200" dirty="0" smtClean="0">
              <a:solidFill>
                <a:schemeClr val="tx2">
                  <a:lumMod val="10000"/>
                </a:schemeClr>
              </a:solidFill>
              <a:latin typeface="+mj-lt"/>
            </a:endParaRPr>
          </a:p>
          <a:p>
            <a:r>
              <a:rPr lang="en-US" sz="1200" dirty="0" err="1" smtClean="0">
                <a:latin typeface="+mj-lt"/>
              </a:rPr>
              <a:t>Financement</a:t>
            </a:r>
            <a:r>
              <a:rPr lang="en-US" sz="1200" baseline="0" dirty="0" smtClean="0">
                <a:latin typeface="+mj-lt"/>
              </a:rPr>
              <a:t> des </a:t>
            </a:r>
            <a:r>
              <a:rPr lang="en-US" sz="1200" baseline="0" dirty="0" err="1" smtClean="0">
                <a:latin typeface="+mj-lt"/>
              </a:rPr>
              <a:t>intrants</a:t>
            </a:r>
            <a:r>
              <a:rPr lang="en-US" sz="1200" baseline="0" dirty="0" smtClean="0">
                <a:latin typeface="+mj-lt"/>
              </a:rPr>
              <a:t>,  des </a:t>
            </a:r>
            <a:r>
              <a:rPr lang="en-US" sz="1200" baseline="0" dirty="0" err="1" smtClean="0">
                <a:latin typeface="+mj-lt"/>
              </a:rPr>
              <a:t>réactifs</a:t>
            </a:r>
            <a:endParaRPr lang="en-US" sz="1200" baseline="0" dirty="0" smtClean="0">
              <a:latin typeface="+mj-lt"/>
            </a:endParaRPr>
          </a:p>
          <a:p>
            <a:r>
              <a:rPr lang="en-US" sz="1200" baseline="0" dirty="0" smtClean="0">
                <a:latin typeface="+mj-lt"/>
              </a:rPr>
              <a:t>La question de la communication  </a:t>
            </a:r>
            <a:r>
              <a:rPr lang="en-US" sz="1200" baseline="0" dirty="0" err="1" smtClean="0">
                <a:latin typeface="+mj-lt"/>
              </a:rPr>
              <a:t>auprès</a:t>
            </a:r>
            <a:r>
              <a:rPr lang="en-US" sz="1200" baseline="0" dirty="0" smtClean="0">
                <a:latin typeface="+mj-lt"/>
              </a:rPr>
              <a:t>  de </a:t>
            </a:r>
            <a:r>
              <a:rPr lang="en-US" sz="1200" baseline="0" dirty="0" err="1" smtClean="0">
                <a:latin typeface="+mj-lt"/>
              </a:rPr>
              <a:t>tous</a:t>
            </a:r>
            <a:r>
              <a:rPr lang="en-US" sz="1200" baseline="0" dirty="0" smtClean="0">
                <a:latin typeface="+mj-lt"/>
              </a:rPr>
              <a:t> les </a:t>
            </a:r>
            <a:r>
              <a:rPr lang="en-US" sz="1200" baseline="0" dirty="0" err="1" smtClean="0">
                <a:latin typeface="+mj-lt"/>
              </a:rPr>
              <a:t>acteurs</a:t>
            </a:r>
            <a:r>
              <a:rPr lang="en-US" sz="1200" baseline="0" dirty="0" smtClean="0">
                <a:latin typeface="+mj-lt"/>
              </a:rPr>
              <a:t> (</a:t>
            </a:r>
            <a:r>
              <a:rPr lang="en-US" sz="1200" baseline="0" dirty="0" err="1" smtClean="0">
                <a:latin typeface="+mj-lt"/>
              </a:rPr>
              <a:t>ministère</a:t>
            </a:r>
            <a:r>
              <a:rPr lang="en-US" sz="1200" baseline="0" dirty="0" smtClean="0">
                <a:latin typeface="+mj-lt"/>
              </a:rPr>
              <a:t>, </a:t>
            </a:r>
            <a:r>
              <a:rPr lang="en-US" sz="1200" baseline="0" dirty="0" err="1" smtClean="0">
                <a:latin typeface="+mj-lt"/>
              </a:rPr>
              <a:t>personnels</a:t>
            </a:r>
            <a:r>
              <a:rPr lang="en-US" sz="1200" baseline="0" dirty="0" smtClean="0">
                <a:latin typeface="+mj-lt"/>
              </a:rPr>
              <a:t> de santé , </a:t>
            </a:r>
            <a:r>
              <a:rPr lang="en-US" sz="1200" baseline="0" dirty="0" err="1" smtClean="0">
                <a:latin typeface="+mj-lt"/>
              </a:rPr>
              <a:t>producteurs</a:t>
            </a:r>
            <a:r>
              <a:rPr lang="en-US" sz="1200" baseline="0" dirty="0" smtClean="0">
                <a:latin typeface="+mj-lt"/>
              </a:rPr>
              <a:t>, </a:t>
            </a:r>
            <a:r>
              <a:rPr lang="en-US" sz="1200" baseline="0" dirty="0" err="1" smtClean="0">
                <a:latin typeface="+mj-lt"/>
              </a:rPr>
              <a:t>distributeurs</a:t>
            </a:r>
            <a:r>
              <a:rPr lang="en-US" sz="1200" baseline="0" dirty="0" smtClean="0">
                <a:latin typeface="+mj-lt"/>
              </a:rPr>
              <a:t> , population)</a:t>
            </a:r>
          </a:p>
          <a:p>
            <a:endParaRPr lang="en-US" sz="12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FB1A8F-1003-4B35-9C37-A8295E197B9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70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AutoNum type="arabicPeriod"/>
            </a:pPr>
            <a:r>
              <a:rPr lang="fr-FR" dirty="0" smtClean="0"/>
              <a:t>Motivation et synergie des acteurs</a:t>
            </a:r>
          </a:p>
          <a:p>
            <a:r>
              <a:rPr lang="fr-FR" sz="1400" dirty="0" smtClean="0"/>
              <a:t>	- Ministères, personnels de santé</a:t>
            </a:r>
          </a:p>
          <a:p>
            <a:r>
              <a:rPr lang="fr-FR" sz="1400" dirty="0" smtClean="0"/>
              <a:t>	- PTF  (OMS, Unicef, ONG, …)</a:t>
            </a:r>
          </a:p>
          <a:p>
            <a:pPr marL="457200" lvl="1" indent="0">
              <a:buNone/>
            </a:pPr>
            <a:endParaRPr lang="fr-FR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2.Directives  ministère de la santé</a:t>
            </a:r>
          </a:p>
          <a:p>
            <a:r>
              <a:rPr lang="fr-FR" dirty="0" smtClean="0"/>
              <a:t>	- </a:t>
            </a:r>
            <a:r>
              <a:rPr lang="fr-FR" sz="1400" dirty="0" smtClean="0"/>
              <a:t>Harmonisation nationale</a:t>
            </a:r>
          </a:p>
          <a:p>
            <a:r>
              <a:rPr lang="fr-FR" sz="1400" dirty="0" smtClean="0"/>
              <a:t>	- Protocoles  validées</a:t>
            </a:r>
          </a:p>
          <a:p>
            <a:r>
              <a:rPr lang="fr-FR" sz="1400" dirty="0" smtClean="0"/>
              <a:t>	-</a:t>
            </a:r>
            <a:r>
              <a:rPr lang="fr-FR" sz="1400" baseline="0" dirty="0" smtClean="0"/>
              <a:t> </a:t>
            </a:r>
            <a:r>
              <a:rPr lang="fr-FR" sz="1400" dirty="0" smtClean="0"/>
              <a:t>Recommandations OMS</a:t>
            </a:r>
          </a:p>
          <a:p>
            <a:r>
              <a:rPr lang="fr-FR" sz="1400" dirty="0" smtClean="0"/>
              <a:t>	- Supports pédagogiques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lvl="0" indent="0">
              <a:buNone/>
            </a:pPr>
            <a:r>
              <a:rPr lang="fr-FR" dirty="0" smtClean="0"/>
              <a:t>3.</a:t>
            </a:r>
            <a:r>
              <a:rPr lang="fr-FR" baseline="0" dirty="0" smtClean="0"/>
              <a:t> Formation du personnel  en poste </a:t>
            </a:r>
            <a:endParaRPr lang="fr-FR" dirty="0" smtClean="0"/>
          </a:p>
          <a:p>
            <a:pPr marL="228600" lvl="0" indent="-228600">
              <a:buAutoNum type="arabicPeriod"/>
            </a:pPr>
            <a:endParaRPr lang="fr-FR" dirty="0" smtClean="0"/>
          </a:p>
          <a:p>
            <a:r>
              <a:rPr lang="en-US" dirty="0" smtClean="0"/>
              <a:t>	- Formation continue</a:t>
            </a:r>
          </a:p>
          <a:p>
            <a:endParaRPr lang="en-US" dirty="0" smtClean="0"/>
          </a:p>
          <a:p>
            <a:pPr marL="228600" indent="-228600">
              <a:buAutoNum type="arabicPeriod" startAt="4"/>
            </a:pPr>
            <a:r>
              <a:rPr lang="en-US" dirty="0" err="1" smtClean="0"/>
              <a:t>Environnement</a:t>
            </a:r>
            <a:r>
              <a:rPr lang="en-US" dirty="0" smtClean="0"/>
              <a:t> du </a:t>
            </a:r>
            <a:r>
              <a:rPr lang="en-US" dirty="0" err="1" smtClean="0"/>
              <a:t>soin</a:t>
            </a:r>
            <a:endParaRPr lang="en-US" dirty="0" smtClean="0"/>
          </a:p>
          <a:p>
            <a:pPr marL="1085850" lvl="2" indent="-171450">
              <a:buFontTx/>
              <a:buChar char="-"/>
            </a:pPr>
            <a:r>
              <a:rPr lang="en-US" baseline="0" dirty="0" err="1" smtClean="0"/>
              <a:t>Ergonomie</a:t>
            </a:r>
            <a:endParaRPr lang="en-US" baseline="0" dirty="0" smtClean="0"/>
          </a:p>
          <a:p>
            <a:pPr marL="1085850" lvl="2" indent="-171450">
              <a:buFontTx/>
              <a:buChar char="-"/>
            </a:pPr>
            <a:r>
              <a:rPr lang="en-US" baseline="0" dirty="0" err="1" smtClean="0"/>
              <a:t>Rationalisation</a:t>
            </a:r>
            <a:r>
              <a:rPr lang="en-US" baseline="0" dirty="0" smtClean="0"/>
              <a:t> des sets </a:t>
            </a:r>
            <a:endParaRPr lang="en-US" dirty="0" smtClean="0"/>
          </a:p>
          <a:p>
            <a:pPr marL="228600" indent="-228600">
              <a:buAutoNum type="arabicPeriod" startAt="4"/>
            </a:pPr>
            <a:endParaRPr lang="en-US" dirty="0" smtClean="0"/>
          </a:p>
          <a:p>
            <a:pPr marL="228600" indent="-228600">
              <a:buAutoNum type="arabicPeriod" startAt="4"/>
            </a:pPr>
            <a:r>
              <a:rPr lang="en-US" dirty="0" err="1" smtClean="0"/>
              <a:t>Viabilité</a:t>
            </a:r>
            <a:r>
              <a:rPr lang="en-US" dirty="0" smtClean="0"/>
              <a:t> </a:t>
            </a:r>
            <a:r>
              <a:rPr lang="en-US" dirty="0" err="1" smtClean="0"/>
              <a:t>financière</a:t>
            </a:r>
            <a:endParaRPr lang="en-US" dirty="0" smtClean="0"/>
          </a:p>
          <a:p>
            <a:pPr marL="1085850" lvl="2" indent="-171450">
              <a:buFontTx/>
              <a:buChar char="-"/>
            </a:pPr>
            <a:r>
              <a:rPr lang="en-US" dirty="0" err="1" smtClean="0"/>
              <a:t>Réaprovisionnment</a:t>
            </a:r>
            <a:endParaRPr lang="en-US" dirty="0" smtClean="0"/>
          </a:p>
          <a:p>
            <a:pPr marL="1085850" lvl="2" indent="-171450">
              <a:buFontTx/>
              <a:buChar char="-"/>
            </a:pPr>
            <a:r>
              <a:rPr lang="en-US" dirty="0" smtClean="0"/>
              <a:t>Maintenance </a:t>
            </a:r>
          </a:p>
          <a:p>
            <a:pPr marL="228600" indent="-228600">
              <a:buAutoNum type="arabicPeriod" startAt="4"/>
            </a:pPr>
            <a:endParaRPr lang="en-US" dirty="0" smtClean="0"/>
          </a:p>
          <a:p>
            <a:pPr marL="228600" indent="-228600">
              <a:buAutoNum type="arabicPeriod" startAt="4"/>
            </a:pPr>
            <a:r>
              <a:rPr lang="en-US" dirty="0" smtClean="0"/>
              <a:t>Formation </a:t>
            </a:r>
            <a:r>
              <a:rPr lang="en-US" dirty="0" err="1" smtClean="0"/>
              <a:t>initiale</a:t>
            </a:r>
            <a:endParaRPr lang="en-US" dirty="0" smtClean="0"/>
          </a:p>
          <a:p>
            <a:pPr marL="628650" lvl="1" indent="-171450">
              <a:buFontTx/>
              <a:buChar char="-"/>
            </a:pPr>
            <a:r>
              <a:rPr lang="en-US" dirty="0" smtClean="0"/>
              <a:t>Curriculum</a:t>
            </a:r>
          </a:p>
          <a:p>
            <a:pPr marL="628650" lvl="1" indent="-171450">
              <a:buFontTx/>
              <a:buChar char="-"/>
            </a:pPr>
            <a:r>
              <a:rPr lang="en-US" dirty="0" err="1" smtClean="0"/>
              <a:t>Enseignement</a:t>
            </a:r>
            <a:r>
              <a:rPr lang="en-US" dirty="0" smtClean="0"/>
              <a:t> </a:t>
            </a:r>
            <a:r>
              <a:rPr lang="en-US" dirty="0" err="1" smtClean="0"/>
              <a:t>théorique</a:t>
            </a:r>
            <a:r>
              <a:rPr lang="en-US" dirty="0" smtClean="0"/>
              <a:t> et </a:t>
            </a:r>
            <a:r>
              <a:rPr lang="en-US" dirty="0" err="1" smtClean="0"/>
              <a:t>pratique</a:t>
            </a:r>
            <a:endParaRPr lang="en-US" dirty="0" smtClean="0"/>
          </a:p>
          <a:p>
            <a:pPr marL="228600" indent="-228600">
              <a:buAutoNum type="arabicPeriod" startAt="4"/>
            </a:pPr>
            <a:endParaRPr lang="en-US" dirty="0" smtClean="0"/>
          </a:p>
          <a:p>
            <a:pPr marL="228600" indent="-228600">
              <a:buAutoNum type="arabicPeriod" startAt="4"/>
            </a:pPr>
            <a:r>
              <a:rPr lang="en-US" dirty="0" err="1" smtClean="0"/>
              <a:t>Suivi</a:t>
            </a:r>
            <a:r>
              <a:rPr lang="en-US" dirty="0" smtClean="0"/>
              <a:t>  / Evaluation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baseline="0" dirty="0" smtClean="0"/>
              <a:t> Pour un </a:t>
            </a:r>
            <a:r>
              <a:rPr lang="en-US" baseline="0" dirty="0" err="1" smtClean="0"/>
              <a:t>accompagnement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qualitatif</a:t>
            </a:r>
            <a:endParaRPr lang="en-US" dirty="0" smtClean="0"/>
          </a:p>
          <a:p>
            <a:pPr marL="228600" indent="-228600">
              <a:buAutoNum type="arabicPeriod" startAt="4"/>
            </a:pPr>
            <a:endParaRPr lang="en-US" dirty="0" smtClean="0"/>
          </a:p>
          <a:p>
            <a:pPr marL="914400" lvl="2" indent="0">
              <a:buFontTx/>
              <a:buNone/>
            </a:pPr>
            <a:endParaRPr lang="en-US" dirty="0" smtClean="0"/>
          </a:p>
          <a:p>
            <a:pPr marL="914400" lvl="2" indent="0">
              <a:buFontTx/>
              <a:buNone/>
            </a:pPr>
            <a:endParaRPr lang="en-US" dirty="0" smtClean="0"/>
          </a:p>
          <a:p>
            <a:pPr marL="228600" indent="-228600">
              <a:buAutoNum type="arabicPeriod" startAt="4"/>
            </a:pPr>
            <a:endParaRPr lang="en-US" dirty="0" smtClean="0"/>
          </a:p>
          <a:p>
            <a:pPr marL="228600" indent="-228600">
              <a:buAutoNum type="arabicPeriod" startAt="4"/>
            </a:pPr>
            <a:endParaRPr lang="en-US" dirty="0" smtClean="0"/>
          </a:p>
          <a:p>
            <a:pPr marL="228600" indent="-228600">
              <a:buAutoNum type="arabicPeriod" startAt="4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FB1A8F-1003-4B35-9C37-A8295E197B9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70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2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8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4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81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73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9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1906" y="6029327"/>
            <a:ext cx="9144000" cy="8286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42" tIns="39621" rIns="79242" bIns="3962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2999" y="6248402"/>
            <a:ext cx="7696201" cy="441325"/>
          </a:xfrm>
          <a:prstGeom prst="rect">
            <a:avLst/>
          </a:prstGeom>
        </p:spPr>
        <p:txBody>
          <a:bodyPr lIns="79242" tIns="39621" rIns="79242" bIns="39621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algn="ctr">
              <a:defRPr/>
            </a:pPr>
            <a:r>
              <a:rPr lang="en-US" altLang="en-US" b="1" baseline="14000" dirty="0"/>
              <a:t>Capacity Building Workshop to Develop the National Roadmap for Implementation of the Regional Oral Health Strategy in the African Region</a:t>
            </a:r>
          </a:p>
          <a:p>
            <a:pPr algn="ctr">
              <a:defRPr/>
            </a:pPr>
            <a:r>
              <a:rPr lang="en-US" altLang="en-US" b="1" baseline="14000" dirty="0"/>
              <a:t>27 February to 1 March 2019, Brazzaville, Congo</a:t>
            </a:r>
          </a:p>
          <a:p>
            <a:pPr>
              <a:defRPr/>
            </a:pP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248402"/>
            <a:ext cx="762000" cy="441325"/>
          </a:xfrm>
          <a:prstGeom prst="rect">
            <a:avLst/>
          </a:prstGeom>
        </p:spPr>
        <p:txBody>
          <a:bodyPr lIns="79242" tIns="39621" rIns="79242" bIns="3962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79B4854-0A71-41CF-8223-C77FAF3CDEFC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56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>
            <a:lvl1pPr>
              <a:defRPr sz="3100" b="1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+mn-lt"/>
                <a:cs typeface="Arial" panose="020B0604020202020204" pitchFamily="34" charset="0"/>
              </a:defRPr>
            </a:lvl1pPr>
            <a:lvl2pPr>
              <a:defRPr sz="2400">
                <a:latin typeface="+mn-lt"/>
                <a:cs typeface="Arial" panose="020B0604020202020204" pitchFamily="34" charset="0"/>
              </a:defRPr>
            </a:lvl2pPr>
            <a:lvl3pPr>
              <a:defRPr sz="2400">
                <a:latin typeface="+mn-lt"/>
                <a:cs typeface="Arial" panose="020B0604020202020204" pitchFamily="34" charset="0"/>
              </a:defRPr>
            </a:lvl3pPr>
            <a:lvl4pPr>
              <a:defRPr sz="2400">
                <a:latin typeface="+mn-lt"/>
                <a:cs typeface="Arial" panose="020B0604020202020204" pitchFamily="34" charset="0"/>
              </a:defRPr>
            </a:lvl4pPr>
            <a:lvl5pPr>
              <a:defRPr sz="2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029327"/>
            <a:ext cx="9144000" cy="8286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42" tIns="39621" rIns="79242" bIns="3962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FFC000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248402"/>
            <a:ext cx="762000" cy="441325"/>
          </a:xfrm>
          <a:prstGeom prst="rect">
            <a:avLst/>
          </a:prstGeom>
        </p:spPr>
        <p:txBody>
          <a:bodyPr lIns="79242" tIns="39621" rIns="79242" bIns="3962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79B4854-0A71-41CF-8223-C77FAF3CDEFC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2999" y="6248402"/>
            <a:ext cx="7696201" cy="441325"/>
          </a:xfrm>
          <a:prstGeom prst="rect">
            <a:avLst/>
          </a:prstGeom>
        </p:spPr>
        <p:txBody>
          <a:bodyPr lIns="79242" tIns="39621" rIns="79242" bIns="39621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algn="ctr">
              <a:defRPr/>
            </a:pPr>
            <a:r>
              <a:rPr lang="en-US" altLang="en-US" b="1" baseline="14000" dirty="0"/>
              <a:t>Capacity Building Workshop to Develop the National Roadmap for Implementation of the Regional Oral Health Strategy in the African Region</a:t>
            </a:r>
          </a:p>
          <a:p>
            <a:pPr algn="ctr">
              <a:defRPr/>
            </a:pPr>
            <a:r>
              <a:rPr lang="en-US" altLang="en-US" b="1" baseline="14000" dirty="0"/>
              <a:t>27 February to 1 March 2019, Brazzaville, Congo</a:t>
            </a:r>
          </a:p>
          <a:p>
            <a:pPr algn="ctr">
              <a:defRPr/>
            </a:pPr>
            <a:endParaRPr lang="en-GB" altLang="en-US" b="1" baseline="14000" dirty="0"/>
          </a:p>
          <a:p>
            <a:pPr algn="ctr"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2526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 bIns="1060718" anchor="ctr">
            <a:normAutofit/>
          </a:bodyPr>
          <a:lstStyle>
            <a:lvl1pPr marL="0" marR="0" indent="0" algn="ctr" defTabSz="792419" rtl="0" eaLnBrk="1" fontAlgn="auto" latinLnBrk="0" hangingPunct="1">
              <a:lnSpc>
                <a:spcPct val="110000"/>
              </a:lnSpc>
              <a:spcBef>
                <a:spcPts val="867"/>
              </a:spcBef>
              <a:spcAft>
                <a:spcPts val="520"/>
              </a:spcAft>
              <a:buClr>
                <a:schemeClr val="tx1"/>
              </a:buClr>
              <a:buSzPct val="80000"/>
              <a:buFontTx/>
              <a:buNone/>
              <a:tabLst/>
              <a:defRPr sz="1200" baseline="0">
                <a:solidFill>
                  <a:schemeClr val="accent6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5185"/>
            <a:ext cx="5508000" cy="1119159"/>
          </a:xfrm>
          <a:noFill/>
        </p:spPr>
        <p:txBody>
          <a:bodyPr lIns="311976" tIns="62395" rIns="389970" bIns="155988" anchor="t" anchorCtr="0">
            <a:noAutofit/>
          </a:bodyPr>
          <a:lstStyle>
            <a:lvl1pPr algn="l">
              <a:lnSpc>
                <a:spcPct val="85000"/>
              </a:lnSpc>
              <a:defRPr sz="3600">
                <a:solidFill>
                  <a:srgbClr val="0092CC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6507007"/>
            <a:ext cx="4478700" cy="247651"/>
          </a:xfrm>
        </p:spPr>
        <p:txBody>
          <a:bodyPr lIns="0" anchor="ctr">
            <a:noAutofit/>
          </a:bodyPr>
          <a:lstStyle>
            <a:lvl1pPr>
              <a:defRPr sz="9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" y="4482001"/>
            <a:ext cx="9143999" cy="1656000"/>
          </a:xfrm>
          <a:solidFill>
            <a:srgbClr val="FFC000"/>
          </a:solidFill>
        </p:spPr>
        <p:txBody>
          <a:bodyPr lIns="311976" tIns="311976" rIns="311976" bIns="717545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1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396210" indent="0" algn="ctr">
              <a:buNone/>
              <a:defRPr sz="1700"/>
            </a:lvl2pPr>
            <a:lvl3pPr marL="792419" indent="0" algn="ctr">
              <a:buNone/>
              <a:defRPr sz="1600"/>
            </a:lvl3pPr>
            <a:lvl4pPr marL="1188629" indent="0" algn="ctr">
              <a:buNone/>
              <a:defRPr sz="1400"/>
            </a:lvl4pPr>
            <a:lvl5pPr marL="1584838" indent="0" algn="ctr">
              <a:buNone/>
              <a:defRPr sz="1400"/>
            </a:lvl5pPr>
            <a:lvl6pPr marL="1981048" indent="0" algn="ctr">
              <a:buNone/>
              <a:defRPr sz="1400"/>
            </a:lvl6pPr>
            <a:lvl7pPr marL="2377257" indent="0" algn="ctr">
              <a:buNone/>
              <a:defRPr sz="1400"/>
            </a:lvl7pPr>
            <a:lvl8pPr marL="2773467" indent="0" algn="ctr">
              <a:buNone/>
              <a:defRPr sz="1400"/>
            </a:lvl8pPr>
            <a:lvl9pPr marL="3169676" indent="0" algn="ctr">
              <a:buNone/>
              <a:defRPr sz="14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2" y="5440855"/>
            <a:ext cx="8408379" cy="288000"/>
          </a:xfrm>
          <a:noFill/>
        </p:spPr>
        <p:txBody>
          <a:bodyPr lIns="0" rIns="77994">
            <a:noAutofit/>
          </a:bodyPr>
          <a:lstStyle>
            <a:lvl1pPr algn="l"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4011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242" tIns="39621" rIns="79242" bIns="396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9242" tIns="39621" rIns="79242" bIns="396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5pPr>
      <a:lvl6pPr marL="39621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6pPr>
      <a:lvl7pPr marL="792419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7pPr>
      <a:lvl8pPr marL="1188629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8pPr>
      <a:lvl9pPr marL="1584838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9pPr>
    </p:titleStyle>
    <p:bodyStyle>
      <a:lvl1pPr marL="297157" indent="-29715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3840" indent="-24763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0524" indent="-19810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86733" indent="-19810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2943" indent="-19810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9152" indent="-198105" algn="l" defTabSz="79241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5362" indent="-198105" algn="l" defTabSz="79241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1571" indent="-198105" algn="l" defTabSz="79241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7781" indent="-198105" algn="l" defTabSz="79241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24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210" algn="l" defTabSz="7924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2419" algn="l" defTabSz="7924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algn="l" defTabSz="7924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4838" algn="l" defTabSz="7924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1048" algn="l" defTabSz="7924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257" algn="l" defTabSz="7924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3467" algn="l" defTabSz="7924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9676" algn="l" defTabSz="7924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5486400"/>
            <a:ext cx="9145966" cy="1371600"/>
          </a:xfrm>
          <a:solidFill>
            <a:srgbClr val="3E92C6"/>
          </a:solidFill>
        </p:spPr>
        <p:txBody>
          <a:bodyPr/>
          <a:lstStyle/>
          <a:p>
            <a:r>
              <a:rPr lang="en-GB" dirty="0" smtClean="0"/>
              <a:t> Pour un </a:t>
            </a:r>
            <a:r>
              <a:rPr lang="en-GB" dirty="0" err="1" smtClean="0"/>
              <a:t>accompagnement</a:t>
            </a:r>
            <a:r>
              <a:rPr lang="en-GB" dirty="0" smtClean="0"/>
              <a:t> </a:t>
            </a:r>
            <a:r>
              <a:rPr lang="en-GB" dirty="0"/>
              <a:t> </a:t>
            </a:r>
            <a:r>
              <a:rPr lang="en-GB" dirty="0" err="1" smtClean="0"/>
              <a:t>opérationnel</a:t>
            </a:r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sz="1600" b="0" dirty="0" smtClean="0"/>
              <a:t>B. Decroix / Y. </a:t>
            </a:r>
            <a:r>
              <a:rPr lang="en-GB" sz="1600" b="0" dirty="0" err="1" smtClean="0"/>
              <a:t>Dipama</a:t>
            </a:r>
            <a:endParaRPr lang="en-GB" sz="1600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6248400"/>
            <a:ext cx="8686800" cy="457200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 err="1" smtClean="0">
                <a:solidFill>
                  <a:srgbClr val="FFFFFF"/>
                </a:solidFill>
              </a:rPr>
              <a:t>Vendredi</a:t>
            </a:r>
            <a:r>
              <a:rPr lang="en-GB" sz="1600" dirty="0" smtClean="0">
                <a:solidFill>
                  <a:srgbClr val="FFFFFF"/>
                </a:solidFill>
              </a:rPr>
              <a:t> 14 </a:t>
            </a:r>
            <a:r>
              <a:rPr lang="en-GB" sz="1600" dirty="0" err="1" smtClean="0">
                <a:solidFill>
                  <a:srgbClr val="FFFFFF"/>
                </a:solidFill>
              </a:rPr>
              <a:t>juin</a:t>
            </a:r>
            <a:r>
              <a:rPr lang="en-GB" sz="1600" dirty="0" smtClean="0">
                <a:solidFill>
                  <a:srgbClr val="FFFFFF"/>
                </a:solidFill>
              </a:rPr>
              <a:t>  2019 –  Strasbourg</a:t>
            </a:r>
            <a:endParaRPr lang="en-GB" sz="1600" dirty="0">
              <a:solidFill>
                <a:srgbClr val="FFFFFF"/>
              </a:solidFill>
            </a:endParaRPr>
          </a:p>
        </p:txBody>
      </p:sp>
      <p:pic>
        <p:nvPicPr>
          <p:cNvPr id="9" name="Label-AOI.png" descr="Label-AOI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848600" y="5791200"/>
            <a:ext cx="9144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Espace réservé pour une image  4" descr="mada voiture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r="5573" b="9661"/>
          <a:stretch/>
        </p:blipFill>
        <p:spPr>
          <a:xfrm>
            <a:off x="0" y="-762001"/>
            <a:ext cx="9144000" cy="6292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757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fr-FR" sz="2400" dirty="0" smtClean="0">
                <a:solidFill>
                  <a:srgbClr val="2980B5"/>
                </a:solidFill>
              </a:rPr>
              <a:t>Démarche opérationnelle</a:t>
            </a:r>
            <a:endParaRPr lang="fr-FR" sz="2400" dirty="0">
              <a:solidFill>
                <a:srgbClr val="2980B5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B4854-0A71-41CF-8223-C77FAF3CDEF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66803" y="6248402"/>
            <a:ext cx="7696201" cy="441325"/>
          </a:xfrm>
        </p:spPr>
        <p:txBody>
          <a:bodyPr/>
          <a:lstStyle/>
          <a:p>
            <a:pPr algn="ctr">
              <a:defRPr/>
            </a:pPr>
            <a:r>
              <a:rPr lang="en-GB" altLang="en-US" b="1" dirty="0">
                <a:solidFill>
                  <a:srgbClr val="2980B5"/>
                </a:solidFill>
              </a:rPr>
              <a:t>AG 2019 – Strasbourg</a:t>
            </a:r>
            <a:endParaRPr lang="en-GB" altLang="en-US" b="1" baseline="14000" dirty="0">
              <a:solidFill>
                <a:srgbClr val="2980B5"/>
              </a:solidFill>
            </a:endParaRPr>
          </a:p>
          <a:p>
            <a:pPr algn="ctr">
              <a:defRPr/>
            </a:pPr>
            <a:endParaRPr lang="en-GB" altLang="en-US" b="1" baseline="14000" dirty="0" smtClean="0"/>
          </a:p>
          <a:p>
            <a:pPr algn="ctr">
              <a:defRPr/>
            </a:pPr>
            <a:endParaRPr lang="en-US" sz="1400" dirty="0"/>
          </a:p>
        </p:txBody>
      </p:sp>
      <p:pic>
        <p:nvPicPr>
          <p:cNvPr id="6" name="Label-AOI.png" descr="Label-AOI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077204" y="4876802"/>
            <a:ext cx="1066799" cy="106679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" name="Grouper 17"/>
          <p:cNvGrpSpPr/>
          <p:nvPr/>
        </p:nvGrpSpPr>
        <p:grpSpPr>
          <a:xfrm>
            <a:off x="304803" y="1531551"/>
            <a:ext cx="7431619" cy="4213615"/>
            <a:chOff x="493181" y="1368716"/>
            <a:chExt cx="7431619" cy="4213614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1828800" y="1368716"/>
              <a:ext cx="6096000" cy="95938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93367" lvl="1" indent="-297157">
                <a:buFont typeface=".HelveticaNeueDeskInterface-Regular" charset="0"/>
                <a:buChar char="-"/>
              </a:pPr>
              <a:r>
                <a:rPr lang="fr-FR" sz="1700" dirty="0">
                  <a:solidFill>
                    <a:schemeClr val="tx1"/>
                  </a:solidFill>
                </a:rPr>
                <a:t>E</a:t>
              </a:r>
              <a:r>
                <a:rPr lang="fr-FR" sz="1700" dirty="0" smtClean="0">
                  <a:solidFill>
                    <a:schemeClr val="tx1"/>
                  </a:solidFill>
                </a:rPr>
                <a:t>change,  formation, action et  recherche</a:t>
              </a:r>
              <a:endParaRPr lang="fr-FR" sz="17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à coins arrondis 13"/>
            <p:cNvSpPr/>
            <p:nvPr/>
          </p:nvSpPr>
          <p:spPr>
            <a:xfrm>
              <a:off x="1828800" y="2994173"/>
              <a:ext cx="6095999" cy="9627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93367" lvl="1" indent="-297157">
                <a:buFont typeface=".HelveticaNeueDeskInterface-Regular" charset="0"/>
                <a:buChar char="-"/>
              </a:pPr>
              <a:r>
                <a:rPr lang="fr-FR" sz="1700" dirty="0">
                  <a:solidFill>
                    <a:schemeClr val="tx1"/>
                  </a:solidFill>
                </a:rPr>
                <a:t>Leçons d’expériences d’autres </a:t>
              </a:r>
              <a:r>
                <a:rPr lang="fr-FR" sz="1700" dirty="0" smtClean="0">
                  <a:solidFill>
                    <a:schemeClr val="tx1"/>
                  </a:solidFill>
                </a:rPr>
                <a:t>pays</a:t>
              </a:r>
            </a:p>
            <a:p>
              <a:pPr marL="693367" lvl="1" indent="-297157">
                <a:buFont typeface=".HelveticaNeueDeskInterface-Regular" charset="0"/>
                <a:buChar char="-"/>
              </a:pPr>
              <a:r>
                <a:rPr lang="fr-FR" sz="1700" dirty="0" smtClean="0">
                  <a:solidFill>
                    <a:schemeClr val="tx1"/>
                  </a:solidFill>
                </a:rPr>
                <a:t>Renforcement </a:t>
              </a:r>
              <a:r>
                <a:rPr lang="fr-FR" sz="1700" dirty="0">
                  <a:solidFill>
                    <a:schemeClr val="tx1"/>
                  </a:solidFill>
                </a:rPr>
                <a:t>des </a:t>
              </a:r>
              <a:r>
                <a:rPr lang="fr-FR" sz="1700" dirty="0" smtClean="0">
                  <a:solidFill>
                    <a:schemeClr val="tx1"/>
                  </a:solidFill>
                </a:rPr>
                <a:t>capacités</a:t>
              </a:r>
            </a:p>
            <a:p>
              <a:pPr marL="693367" lvl="1" indent="-297157">
                <a:buFont typeface=".HelveticaNeueDeskInterface-Regular" charset="0"/>
                <a:buChar char="-"/>
              </a:pPr>
              <a:r>
                <a:rPr lang="fr-FR" sz="1700" dirty="0" smtClean="0">
                  <a:solidFill>
                    <a:schemeClr val="tx1"/>
                  </a:solidFill>
                </a:rPr>
                <a:t>Soutien </a:t>
              </a:r>
              <a:r>
                <a:rPr lang="fr-FR" sz="1700" dirty="0">
                  <a:solidFill>
                    <a:schemeClr val="tx1"/>
                  </a:solidFill>
                </a:rPr>
                <a:t>ciblé répondant à la stratégie régionale</a:t>
              </a:r>
            </a:p>
          </p:txBody>
        </p:sp>
        <p:sp>
          <p:nvSpPr>
            <p:cNvPr id="15" name="Rectangle à coins arrondis 14"/>
            <p:cNvSpPr/>
            <p:nvPr/>
          </p:nvSpPr>
          <p:spPr>
            <a:xfrm>
              <a:off x="1828800" y="4619629"/>
              <a:ext cx="6095999" cy="962701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93367" lvl="1" indent="-297157">
                <a:buFont typeface=".HelveticaNeueDeskInterface-Regular" charset="0"/>
                <a:buChar char="-"/>
              </a:pPr>
              <a:r>
                <a:rPr lang="fr-FR" sz="1700" dirty="0">
                  <a:solidFill>
                    <a:schemeClr val="tx1"/>
                  </a:solidFill>
                </a:rPr>
                <a:t>Ministères de la </a:t>
              </a:r>
              <a:r>
                <a:rPr lang="fr-FR" sz="1700" dirty="0" smtClean="0">
                  <a:solidFill>
                    <a:schemeClr val="tx1"/>
                  </a:solidFill>
                </a:rPr>
                <a:t>santé, autres ministères</a:t>
              </a:r>
            </a:p>
            <a:p>
              <a:pPr marL="693367" lvl="1" indent="-297157">
                <a:buFont typeface=".HelveticaNeueDeskInterface-Regular" charset="0"/>
                <a:buChar char="-"/>
              </a:pPr>
              <a:r>
                <a:rPr lang="fr-FR" sz="1700" dirty="0" smtClean="0">
                  <a:solidFill>
                    <a:schemeClr val="tx1"/>
                  </a:solidFill>
                </a:rPr>
                <a:t>Partenaires   </a:t>
              </a:r>
              <a:r>
                <a:rPr lang="fr-FR" sz="1700" dirty="0">
                  <a:solidFill>
                    <a:schemeClr val="tx1"/>
                  </a:solidFill>
                </a:rPr>
                <a:t>=&gt; experts, institutions, universités, ONG, secteur privé…</a:t>
              </a:r>
            </a:p>
          </p:txBody>
        </p:sp>
        <p:sp>
          <p:nvSpPr>
            <p:cNvPr id="8" name="Ellipse 7"/>
            <p:cNvSpPr/>
            <p:nvPr/>
          </p:nvSpPr>
          <p:spPr>
            <a:xfrm>
              <a:off x="493183" y="2997487"/>
              <a:ext cx="1672167" cy="95938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Comment ?</a:t>
              </a:r>
              <a:endParaRPr lang="fr-FR" dirty="0"/>
            </a:p>
          </p:txBody>
        </p:sp>
        <p:sp>
          <p:nvSpPr>
            <p:cNvPr id="16" name="Ellipse 15"/>
            <p:cNvSpPr/>
            <p:nvPr/>
          </p:nvSpPr>
          <p:spPr>
            <a:xfrm>
              <a:off x="493182" y="4622943"/>
              <a:ext cx="1672167" cy="95938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Qui </a:t>
              </a:r>
            </a:p>
            <a:p>
              <a:pPr algn="ctr"/>
              <a:r>
                <a:rPr lang="fr-FR" dirty="0" smtClean="0"/>
                <a:t>?</a:t>
              </a:r>
              <a:endParaRPr lang="fr-FR" dirty="0"/>
            </a:p>
          </p:txBody>
        </p:sp>
        <p:sp>
          <p:nvSpPr>
            <p:cNvPr id="17" name="Ellipse 16"/>
            <p:cNvSpPr/>
            <p:nvPr/>
          </p:nvSpPr>
          <p:spPr>
            <a:xfrm>
              <a:off x="493181" y="1368716"/>
              <a:ext cx="1672167" cy="95938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Quoi</a:t>
              </a:r>
            </a:p>
            <a:p>
              <a:pPr algn="ctr"/>
              <a:r>
                <a:rPr lang="fr-FR" dirty="0" smtClean="0"/>
                <a:t> ?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1290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B4854-0A71-41CF-8223-C77FAF3CDEF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3"/>
          <a:srcRect t="22502" b="22502"/>
          <a:stretch>
            <a:fillRect/>
          </a:stretch>
        </p:blipFill>
        <p:spPr>
          <a:xfrm>
            <a:off x="990600" y="1143000"/>
            <a:ext cx="6927758" cy="3810000"/>
          </a:xfrm>
        </p:spPr>
      </p:pic>
    </p:spTree>
    <p:extLst>
      <p:ext uri="{BB962C8B-B14F-4D97-AF65-F5344CB8AC3E}">
        <p14:creationId xmlns:p14="http://schemas.microsoft.com/office/powerpoint/2010/main" val="52309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rgbClr val="2980B5"/>
                </a:solidFill>
              </a:rPr>
              <a:t>Contexte situation en santé orale </a:t>
            </a:r>
            <a:endParaRPr lang="fr-FR" b="0" dirty="0">
              <a:solidFill>
                <a:srgbClr val="2980B5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143000"/>
            <a:ext cx="6858000" cy="48768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 cmpd="sng">
            <a:solidFill>
              <a:srgbClr val="948A54"/>
            </a:solidFill>
            <a:prstDash val="solid"/>
          </a:ln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          </a:t>
            </a:r>
            <a:r>
              <a:rPr lang="fr-FR" dirty="0" smtClean="0">
                <a:solidFill>
                  <a:schemeClr val="bg1"/>
                </a:solidFill>
              </a:rPr>
              <a:t>Besoin</a:t>
            </a:r>
          </a:p>
          <a:p>
            <a:pPr marL="0" indent="0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fr-FR" sz="1700" dirty="0" smtClean="0">
                <a:solidFill>
                  <a:schemeClr val="bg1"/>
                </a:solidFill>
              </a:rPr>
              <a:t>Caries +++</a:t>
            </a:r>
          </a:p>
          <a:p>
            <a:pPr>
              <a:buFontTx/>
              <a:buChar char="-"/>
            </a:pPr>
            <a:r>
              <a:rPr lang="fr-FR" sz="1700" dirty="0" smtClean="0">
                <a:solidFill>
                  <a:schemeClr val="bg1"/>
                </a:solidFill>
              </a:rPr>
              <a:t>Problèmes parodontaux</a:t>
            </a:r>
          </a:p>
          <a:p>
            <a:pPr>
              <a:buFontTx/>
              <a:buChar char="-"/>
            </a:pPr>
            <a:r>
              <a:rPr lang="fr-FR" sz="1700" dirty="0" smtClean="0">
                <a:solidFill>
                  <a:schemeClr val="bg1"/>
                </a:solidFill>
              </a:rPr>
              <a:t>Tumeurs</a:t>
            </a:r>
          </a:p>
          <a:p>
            <a:pPr>
              <a:buFontTx/>
              <a:buChar char="-"/>
            </a:pPr>
            <a:r>
              <a:rPr lang="fr-FR" sz="1700" dirty="0" smtClean="0">
                <a:solidFill>
                  <a:schemeClr val="bg1"/>
                </a:solidFill>
              </a:rPr>
              <a:t>Cancers </a:t>
            </a:r>
          </a:p>
          <a:p>
            <a:pPr>
              <a:buFontTx/>
              <a:buChar char="-"/>
            </a:pPr>
            <a:r>
              <a:rPr lang="fr-FR" sz="1700" dirty="0">
                <a:solidFill>
                  <a:schemeClr val="bg1"/>
                </a:solidFill>
              </a:rPr>
              <a:t> </a:t>
            </a:r>
            <a:r>
              <a:rPr lang="fr-FR" sz="1700" dirty="0" smtClean="0">
                <a:solidFill>
                  <a:schemeClr val="bg1"/>
                </a:solidFill>
              </a:rPr>
              <a:t>…..</a:t>
            </a:r>
          </a:p>
          <a:p>
            <a:pPr>
              <a:buFontTx/>
              <a:buChar char="-"/>
            </a:pPr>
            <a:endParaRPr lang="fr-FR" sz="1700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600203" y="7010402"/>
            <a:ext cx="7696201" cy="441325"/>
          </a:xfrm>
        </p:spPr>
        <p:txBody>
          <a:bodyPr/>
          <a:lstStyle/>
          <a:p>
            <a:pPr algn="ctr">
              <a:defRPr/>
            </a:pPr>
            <a:r>
              <a:rPr lang="en-GB" altLang="en-US" b="1" dirty="0" smtClean="0"/>
              <a:t> </a:t>
            </a:r>
            <a:r>
              <a:rPr lang="en-GB" altLang="en-US" b="1" dirty="0" smtClean="0">
                <a:solidFill>
                  <a:srgbClr val="2980B5"/>
                </a:solidFill>
              </a:rPr>
              <a:t>AG 2019 – </a:t>
            </a:r>
            <a:r>
              <a:rPr lang="en-GB" altLang="en-US" b="1" dirty="0" err="1" smtClean="0">
                <a:solidFill>
                  <a:srgbClr val="2980B5"/>
                </a:solidFill>
              </a:rPr>
              <a:t>Strasbiurg</a:t>
            </a:r>
            <a:endParaRPr lang="en-GB" altLang="en-US" b="1" baseline="14000" dirty="0" smtClean="0">
              <a:solidFill>
                <a:srgbClr val="2980B5"/>
              </a:solidFill>
            </a:endParaRPr>
          </a:p>
          <a:p>
            <a:pPr algn="ctr">
              <a:defRPr/>
            </a:pPr>
            <a:endParaRPr lang="en-US" sz="1400" dirty="0"/>
          </a:p>
        </p:txBody>
      </p:sp>
      <p:sp>
        <p:nvSpPr>
          <p:cNvPr id="6" name="Ellipse 5"/>
          <p:cNvSpPr/>
          <p:nvPr/>
        </p:nvSpPr>
        <p:spPr>
          <a:xfrm>
            <a:off x="5638800" y="1447800"/>
            <a:ext cx="2819400" cy="2514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2880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242" tIns="39621" rIns="79242" bIns="39621" rtlCol="0" anchor="ctr"/>
          <a:lstStyle/>
          <a:p>
            <a:pPr algn="ctr"/>
            <a:endParaRPr lang="fr-FR" sz="1700" dirty="0" smtClean="0">
              <a:solidFill>
                <a:schemeClr val="accent4"/>
              </a:solidFill>
            </a:endParaRPr>
          </a:p>
          <a:p>
            <a:pPr algn="ctr"/>
            <a:r>
              <a:rPr lang="fr-FR" sz="1700" dirty="0" smtClean="0">
                <a:solidFill>
                  <a:schemeClr val="accent4"/>
                </a:solidFill>
              </a:rPr>
              <a:t>Demande</a:t>
            </a:r>
          </a:p>
          <a:p>
            <a:pPr algn="ctr"/>
            <a:endParaRPr lang="fr-FR" dirty="0" smtClean="0">
              <a:solidFill>
                <a:schemeClr val="accent4"/>
              </a:solidFill>
            </a:endParaRPr>
          </a:p>
          <a:p>
            <a:pPr marL="247631" indent="-247631">
              <a:buFontTx/>
              <a:buChar char="-"/>
            </a:pPr>
            <a:r>
              <a:rPr lang="fr-FR" dirty="0" smtClean="0">
                <a:solidFill>
                  <a:schemeClr val="accent4"/>
                </a:solidFill>
              </a:rPr>
              <a:t>Soulagement de la douleur</a:t>
            </a:r>
          </a:p>
          <a:p>
            <a:pPr marL="247631" indent="-247631">
              <a:buFontTx/>
              <a:buChar char="-"/>
            </a:pPr>
            <a:r>
              <a:rPr lang="fr-FR" dirty="0" smtClean="0">
                <a:solidFill>
                  <a:schemeClr val="accent4"/>
                </a:solidFill>
              </a:rPr>
              <a:t>Esthétique</a:t>
            </a:r>
          </a:p>
          <a:p>
            <a:pPr marL="247631" indent="-247631">
              <a:buFontTx/>
              <a:buChar char="-"/>
            </a:pPr>
            <a:r>
              <a:rPr lang="fr-FR" dirty="0" smtClean="0">
                <a:solidFill>
                  <a:schemeClr val="accent4"/>
                </a:solidFill>
              </a:rPr>
              <a:t>Fonctionnelle</a:t>
            </a:r>
          </a:p>
          <a:p>
            <a:pPr marL="247631" indent="-247631">
              <a:buFontTx/>
              <a:buChar char="-"/>
            </a:pPr>
            <a:endParaRPr lang="fr-FR" dirty="0" smtClean="0">
              <a:solidFill>
                <a:schemeClr val="accent4"/>
              </a:solidFill>
            </a:endParaRPr>
          </a:p>
          <a:p>
            <a:pPr algn="ctr"/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724400" y="3505200"/>
            <a:ext cx="3581400" cy="25146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242" tIns="39621" rIns="79242" bIns="39621" rtlCol="0" anchor="ctr"/>
          <a:lstStyle/>
          <a:p>
            <a:pPr algn="ctr"/>
            <a:r>
              <a:rPr lang="fr-FR" sz="1700" dirty="0" smtClean="0">
                <a:solidFill>
                  <a:schemeClr val="bg2">
                    <a:lumMod val="10000"/>
                  </a:schemeClr>
                </a:solidFill>
              </a:rPr>
              <a:t>Réponse</a:t>
            </a:r>
          </a:p>
          <a:p>
            <a:pPr marL="247631" indent="-247631">
              <a:buFontTx/>
              <a:buChar char="-"/>
            </a:pPr>
            <a:r>
              <a:rPr lang="fr-FR" sz="1400" dirty="0" smtClean="0">
                <a:solidFill>
                  <a:schemeClr val="bg2">
                    <a:lumMod val="10000"/>
                  </a:schemeClr>
                </a:solidFill>
              </a:rPr>
              <a:t>Approche verticale</a:t>
            </a:r>
          </a:p>
          <a:p>
            <a:pPr marL="247631" indent="-247631">
              <a:buFontTx/>
              <a:buChar char="-"/>
            </a:pPr>
            <a:r>
              <a:rPr lang="fr-FR" sz="1400" dirty="0" smtClean="0">
                <a:solidFill>
                  <a:schemeClr val="bg2">
                    <a:lumMod val="10000"/>
                  </a:schemeClr>
                </a:solidFill>
              </a:rPr>
              <a:t>Manque d’application de programme de prévention efficace</a:t>
            </a:r>
          </a:p>
          <a:p>
            <a:pPr marL="247631" indent="-247631">
              <a:buFontTx/>
              <a:buChar char="-"/>
            </a:pPr>
            <a:r>
              <a:rPr lang="fr-FR" sz="1400" dirty="0" smtClean="0">
                <a:solidFill>
                  <a:schemeClr val="bg2">
                    <a:lumMod val="10000"/>
                  </a:schemeClr>
                </a:solidFill>
              </a:rPr>
              <a:t>Une offre de soins  : faible, essentiellement curative  et mal répartie</a:t>
            </a:r>
            <a:endParaRPr lang="fr-FR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Label-AOI.png" descr="Label-AOI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229600" y="5972512"/>
            <a:ext cx="9144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ZoneTexte 12"/>
          <p:cNvSpPr txBox="1"/>
          <p:nvPr/>
        </p:nvSpPr>
        <p:spPr>
          <a:xfrm flipV="1">
            <a:off x="5979872" y="6984766"/>
            <a:ext cx="290504" cy="357015"/>
          </a:xfrm>
          <a:prstGeom prst="rect">
            <a:avLst/>
          </a:prstGeom>
          <a:noFill/>
        </p:spPr>
        <p:txBody>
          <a:bodyPr wrap="square" lIns="79242" tIns="39621" rIns="79242" bIns="39621" rtlCol="0">
            <a:spAutoFit/>
          </a:bodyPr>
          <a:lstStyle/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315027" y="6756563"/>
            <a:ext cx="160096" cy="357015"/>
          </a:xfrm>
          <a:prstGeom prst="rect">
            <a:avLst/>
          </a:prstGeom>
          <a:noFill/>
        </p:spPr>
        <p:txBody>
          <a:bodyPr wrap="none" lIns="79242" tIns="39621" rIns="79242" bIns="39621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113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" r="2679"/>
          <a:stretch/>
        </p:blipFill>
        <p:spPr>
          <a:xfrm>
            <a:off x="-1" y="6237313"/>
            <a:ext cx="9144001" cy="720080"/>
          </a:xfrm>
          <a:prstGeom prst="rect">
            <a:avLst/>
          </a:prstGeom>
        </p:spPr>
      </p:pic>
      <p:pic>
        <p:nvPicPr>
          <p:cNvPr id="8" name="Picture 2" descr="D:\userprofiles\varenneb\My Documents\2016\MANUAL 2016\MANUAL FINAL FOLDERS 2016\FINAL_IMAGES_FIGURES_PROTOCOL_FOR_PRESENTATIONS\Images_for_presentations\French\grafico_general_diseases_oral_diseases_f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105" y="249959"/>
            <a:ext cx="8208912" cy="5987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70723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b="0" dirty="0" err="1" smtClean="0">
                <a:solidFill>
                  <a:srgbClr val="2980B5"/>
                </a:solidFill>
              </a:rPr>
              <a:t>Constat</a:t>
            </a:r>
            <a:endParaRPr lang="en-US" b="0" dirty="0">
              <a:solidFill>
                <a:srgbClr val="2980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937" y="1447801"/>
            <a:ext cx="8610600" cy="4632643"/>
          </a:xfrm>
        </p:spPr>
        <p:txBody>
          <a:bodyPr/>
          <a:lstStyle/>
          <a:p>
            <a:pPr marL="0" indent="0">
              <a:buNone/>
            </a:pPr>
            <a:r>
              <a:rPr lang="en-US" sz="2100" dirty="0" err="1" smtClean="0"/>
              <a:t>L’écart</a:t>
            </a:r>
            <a:r>
              <a:rPr lang="en-US" sz="2100" dirty="0" smtClean="0"/>
              <a:t> entre</a:t>
            </a:r>
          </a:p>
          <a:p>
            <a:pPr marL="396210" lvl="1" indent="0">
              <a:buNone/>
            </a:pPr>
            <a:r>
              <a:rPr lang="en-US" sz="2100" dirty="0" smtClean="0"/>
              <a:t>- la </a:t>
            </a:r>
            <a:r>
              <a:rPr lang="en-US" sz="2100" dirty="0" err="1" smtClean="0"/>
              <a:t>connaissance</a:t>
            </a:r>
            <a:r>
              <a:rPr lang="en-US" sz="2100" dirty="0" smtClean="0"/>
              <a:t> des strategies </a:t>
            </a:r>
            <a:r>
              <a:rPr lang="en-US" sz="2100" dirty="0" err="1" smtClean="0"/>
              <a:t>à</a:t>
            </a:r>
            <a:r>
              <a:rPr lang="en-US" sz="2100" dirty="0" smtClean="0"/>
              <a:t> </a:t>
            </a:r>
            <a:r>
              <a:rPr lang="en-US" sz="2100" dirty="0" err="1" smtClean="0"/>
              <a:t>mettre</a:t>
            </a:r>
            <a:r>
              <a:rPr lang="en-US" sz="2100" dirty="0" smtClean="0"/>
              <a:t> en oeuvre </a:t>
            </a:r>
          </a:p>
          <a:p>
            <a:pPr marL="396210" lvl="1" indent="0">
              <a:buNone/>
            </a:pPr>
            <a:r>
              <a:rPr lang="en-US" sz="2100" dirty="0"/>
              <a:t> </a:t>
            </a:r>
            <a:r>
              <a:rPr lang="en-US" sz="2100" dirty="0" smtClean="0"/>
              <a:t> et </a:t>
            </a:r>
          </a:p>
          <a:p>
            <a:pPr marL="396210" lvl="1" indent="0">
              <a:buNone/>
            </a:pPr>
            <a:r>
              <a:rPr lang="en-US" sz="2100" dirty="0" smtClean="0"/>
              <a:t>- </a:t>
            </a:r>
            <a:r>
              <a:rPr lang="en-US" sz="2100" dirty="0" err="1" smtClean="0"/>
              <a:t>leur</a:t>
            </a:r>
            <a:r>
              <a:rPr lang="en-US" sz="2100" dirty="0" smtClean="0"/>
              <a:t> application sur le terrain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B4854-0A71-41CF-8223-C77FAF3CDEF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4B381-C59C-4066-88EB-EC28A59E34DF}"/>
              </a:ext>
            </a:extLst>
          </p:cNvPr>
          <p:cNvSpPr/>
          <p:nvPr/>
        </p:nvSpPr>
        <p:spPr>
          <a:xfrm>
            <a:off x="3581400" y="6309297"/>
            <a:ext cx="7696200" cy="449348"/>
          </a:xfrm>
          <a:prstGeom prst="rect">
            <a:avLst/>
          </a:prstGeom>
        </p:spPr>
        <p:txBody>
          <a:bodyPr wrap="square" lIns="79242" tIns="39621" rIns="79242" bIns="39621">
            <a:spAutoFit/>
          </a:bodyPr>
          <a:lstStyle/>
          <a:p>
            <a:pPr algn="ctr"/>
            <a:r>
              <a:rPr lang="en-GB" altLang="en-US" sz="1200" b="1" dirty="0">
                <a:solidFill>
                  <a:srgbClr val="2980B5"/>
                </a:solidFill>
              </a:rPr>
              <a:t>AG 2019 – Strasbourg</a:t>
            </a:r>
            <a:endParaRPr lang="en-GB" altLang="en-US" sz="1200" b="1" baseline="14000" dirty="0">
              <a:solidFill>
                <a:srgbClr val="2980B5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163">
            <a:off x="2327919" y="3027538"/>
            <a:ext cx="6844494" cy="3004543"/>
          </a:xfrm>
          <a:prstGeom prst="rect">
            <a:avLst/>
          </a:prstGeom>
        </p:spPr>
      </p:pic>
      <p:pic>
        <p:nvPicPr>
          <p:cNvPr id="7" name="Label-AOI.png" descr="Label-AOI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8194294" y="5105400"/>
            <a:ext cx="914400" cy="914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9402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2980B5"/>
                </a:solidFill>
              </a:rPr>
              <a:t>Stratégie  AOI</a:t>
            </a:r>
            <a:endParaRPr lang="fr-FR" dirty="0">
              <a:solidFill>
                <a:srgbClr val="2980B5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B4854-0A71-41CF-8223-C77FAF3CDEF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b="1" dirty="0">
                <a:solidFill>
                  <a:srgbClr val="2980B5"/>
                </a:solidFill>
              </a:rPr>
              <a:t>AG 2019 – Strasbourg</a:t>
            </a:r>
            <a:endParaRPr lang="en-GB" altLang="en-US" b="1" baseline="14000" dirty="0">
              <a:solidFill>
                <a:srgbClr val="2980B5"/>
              </a:solidFill>
            </a:endParaRPr>
          </a:p>
          <a:p>
            <a:pPr algn="ctr">
              <a:defRPr/>
            </a:pPr>
            <a:endParaRPr lang="en-GB" altLang="en-US" b="1" baseline="14000" dirty="0" smtClean="0"/>
          </a:p>
          <a:p>
            <a:pPr algn="ctr">
              <a:defRPr/>
            </a:pP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895600" y="1219200"/>
            <a:ext cx="4114800" cy="914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242" tIns="39621" rIns="79242" bIns="39621" rtlCol="0" anchor="ctr"/>
          <a:lstStyle/>
          <a:p>
            <a:pPr algn="ctr"/>
            <a:r>
              <a:rPr lang="fr-FR" dirty="0" smtClean="0"/>
              <a:t> Depuis 1983</a:t>
            </a:r>
          </a:p>
          <a:p>
            <a:pPr algn="ctr"/>
            <a:r>
              <a:rPr lang="fr-FR" dirty="0" smtClean="0"/>
              <a:t>+ de 30 ans d’expérience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895600" y="2743200"/>
            <a:ext cx="4114800" cy="914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242" tIns="39621" rIns="79242" bIns="39621" rtlCol="0" anchor="ctr"/>
          <a:lstStyle/>
          <a:p>
            <a:pPr algn="ctr"/>
            <a:r>
              <a:rPr lang="fr-FR" dirty="0" smtClean="0"/>
              <a:t>L’AOI accompagne l’élaboration, la mise en œuvre et  l’évaluation de stratégies innovantes en santé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5600" y="4495800"/>
            <a:ext cx="4114800" cy="1219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242" tIns="39621" rIns="79242" bIns="39621" rtlCol="0" anchor="ctr"/>
          <a:lstStyle/>
          <a:p>
            <a:pPr algn="ctr"/>
            <a:r>
              <a:rPr lang="fr-FR" dirty="0" smtClean="0"/>
              <a:t> L’AOI se positionne en tant que facilitateur et apporte un soutien  opérationnel aux partenaires  afin qu’ils mènent à bien  leur programme</a:t>
            </a:r>
          </a:p>
        </p:txBody>
      </p:sp>
      <p:pic>
        <p:nvPicPr>
          <p:cNvPr id="11" name="Label-AOI.png" descr="Label-AOI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001000" y="5029200"/>
            <a:ext cx="914400" cy="914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1696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/>
              <a:t>      </a:t>
            </a:r>
            <a:r>
              <a:rPr lang="fr-FR" b="0" dirty="0" smtClean="0">
                <a:solidFill>
                  <a:srgbClr val="2980B5"/>
                </a:solidFill>
              </a:rPr>
              <a:t>Evolution avec une réflexion constante</a:t>
            </a:r>
            <a:br>
              <a:rPr lang="fr-FR" b="0" dirty="0" smtClean="0">
                <a:solidFill>
                  <a:srgbClr val="2980B5"/>
                </a:solidFill>
              </a:rPr>
            </a:br>
            <a:r>
              <a:rPr lang="fr-FR" b="0" dirty="0" smtClean="0">
                <a:solidFill>
                  <a:srgbClr val="2980B5"/>
                </a:solidFill>
              </a:rPr>
              <a:t> sur les résultats des actions </a:t>
            </a:r>
            <a:endParaRPr lang="fr-FR" b="0" dirty="0">
              <a:solidFill>
                <a:srgbClr val="2980B5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219201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287FBA"/>
                </a:solidFill>
              </a:rPr>
              <a:t> Efficacité, Pertinence, Acceptabilité, Coût, Pérennité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B4854-0A71-41CF-8223-C77FAF3CDEF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1400" b="1" dirty="0">
                <a:solidFill>
                  <a:srgbClr val="2980B5"/>
                </a:solidFill>
              </a:rPr>
              <a:t>AG 2019 – Strasbourg</a:t>
            </a:r>
            <a:endParaRPr lang="en-GB" altLang="en-US" sz="1400" b="1" baseline="14000" dirty="0">
              <a:solidFill>
                <a:srgbClr val="2980B5"/>
              </a:solidFill>
            </a:endParaRPr>
          </a:p>
          <a:p>
            <a:pPr algn="ctr">
              <a:defRPr/>
            </a:pPr>
            <a:endParaRPr lang="en-US" sz="1400" dirty="0">
              <a:solidFill>
                <a:srgbClr val="2980B5"/>
              </a:solidFill>
            </a:endParaRPr>
          </a:p>
        </p:txBody>
      </p:sp>
      <p:sp>
        <p:nvSpPr>
          <p:cNvPr id="6" name="Trapèze 5"/>
          <p:cNvSpPr/>
          <p:nvPr/>
        </p:nvSpPr>
        <p:spPr>
          <a:xfrm>
            <a:off x="914400" y="1828800"/>
            <a:ext cx="2590800" cy="121920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242" tIns="39621" rIns="79242" bIns="39621" rtlCol="0" anchor="ctr"/>
          <a:lstStyle/>
          <a:p>
            <a:pPr algn="ctr"/>
            <a:r>
              <a:rPr lang="fr-FR" sz="2400" dirty="0" smtClean="0"/>
              <a:t>Prévention</a:t>
            </a:r>
            <a:endParaRPr lang="fr-FR" sz="2400" dirty="0"/>
          </a:p>
        </p:txBody>
      </p:sp>
      <p:sp>
        <p:nvSpPr>
          <p:cNvPr id="7" name="Trapèze 6"/>
          <p:cNvSpPr/>
          <p:nvPr/>
        </p:nvSpPr>
        <p:spPr>
          <a:xfrm>
            <a:off x="4724400" y="1981200"/>
            <a:ext cx="2743200" cy="114300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242" tIns="39621" rIns="79242" bIns="39621" rtlCol="0" anchor="ctr"/>
          <a:lstStyle/>
          <a:p>
            <a:pPr algn="ctr"/>
            <a:r>
              <a:rPr lang="fr-FR" sz="2400" dirty="0" smtClean="0"/>
              <a:t>Renforcement </a:t>
            </a:r>
          </a:p>
          <a:p>
            <a:pPr algn="ctr"/>
            <a:r>
              <a:rPr lang="fr-FR" sz="2400" dirty="0" smtClean="0"/>
              <a:t>des capacités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914400" y="3429000"/>
            <a:ext cx="2819400" cy="2590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242" tIns="39621" rIns="79242" bIns="39621" rtlCol="0" anchor="ctr"/>
          <a:lstStyle/>
          <a:p>
            <a:pPr marL="247631" indent="-247631">
              <a:buFontTx/>
              <a:buChar char="-"/>
            </a:pPr>
            <a:r>
              <a:rPr lang="fr-FR" sz="2100" dirty="0" smtClean="0"/>
              <a:t>Approche transversale</a:t>
            </a:r>
          </a:p>
          <a:p>
            <a:pPr marL="247631" indent="-247631">
              <a:buFontTx/>
              <a:buChar char="-"/>
            </a:pPr>
            <a:r>
              <a:rPr lang="fr-FR" sz="2100" dirty="0" smtClean="0"/>
              <a:t>Fluor</a:t>
            </a:r>
          </a:p>
          <a:p>
            <a:pPr marL="247631" indent="-247631">
              <a:buFontTx/>
              <a:buChar char="-"/>
            </a:pPr>
            <a:r>
              <a:rPr lang="fr-FR" sz="2100" dirty="0" smtClean="0"/>
              <a:t>Prévention  des infections associées aux soins</a:t>
            </a:r>
            <a:endParaRPr lang="fr-FR" sz="2100" dirty="0"/>
          </a:p>
        </p:txBody>
      </p:sp>
      <p:sp>
        <p:nvSpPr>
          <p:cNvPr id="9" name="Rectangle 8"/>
          <p:cNvSpPr/>
          <p:nvPr/>
        </p:nvSpPr>
        <p:spPr>
          <a:xfrm>
            <a:off x="4572000" y="3429000"/>
            <a:ext cx="3124200" cy="2590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242" tIns="39621" rIns="79242" bIns="39621" rtlCol="0" anchor="ctr"/>
          <a:lstStyle/>
          <a:p>
            <a:r>
              <a:rPr lang="fr-FR" sz="2100" dirty="0" smtClean="0"/>
              <a:t>-   Santé publique</a:t>
            </a:r>
          </a:p>
          <a:p>
            <a:pPr marL="247631" indent="-247631">
              <a:buFontTx/>
              <a:buChar char="-"/>
            </a:pPr>
            <a:r>
              <a:rPr lang="fr-FR" sz="2100" dirty="0" smtClean="0"/>
              <a:t>Contrôle des infections</a:t>
            </a:r>
          </a:p>
          <a:p>
            <a:pPr marL="247631" indent="-247631">
              <a:buFontTx/>
              <a:buChar char="-"/>
            </a:pPr>
            <a:r>
              <a:rPr lang="fr-FR" sz="2100" dirty="0" smtClean="0"/>
              <a:t>Accès aux soins </a:t>
            </a:r>
          </a:p>
          <a:p>
            <a:pPr marL="247631" indent="-247631">
              <a:buFontTx/>
              <a:buChar char="-"/>
            </a:pPr>
            <a:r>
              <a:rPr lang="fr-FR" sz="2100" dirty="0" smtClean="0"/>
              <a:t>Formation de formateurs</a:t>
            </a:r>
          </a:p>
          <a:p>
            <a:pPr algn="ctr"/>
            <a:endParaRPr lang="fr-FR" dirty="0"/>
          </a:p>
        </p:txBody>
      </p:sp>
      <p:sp>
        <p:nvSpPr>
          <p:cNvPr id="10" name="Double flèche horizontale 9"/>
          <p:cNvSpPr/>
          <p:nvPr/>
        </p:nvSpPr>
        <p:spPr>
          <a:xfrm>
            <a:off x="3352800" y="2209800"/>
            <a:ext cx="1524000" cy="533400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242" tIns="39621" rIns="79242" bIns="39621"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>
            <a:off x="5867400" y="3124200"/>
            <a:ext cx="381000" cy="3810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242" tIns="39621" rIns="79242" bIns="39621" rtlCol="0" anchor="ctr"/>
          <a:lstStyle/>
          <a:p>
            <a:pPr algn="ctr"/>
            <a:endParaRPr lang="fr-FR"/>
          </a:p>
        </p:txBody>
      </p:sp>
      <p:pic>
        <p:nvPicPr>
          <p:cNvPr id="13" name="Label-AOI.png" descr="Label-AOI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1"/>
            <a:ext cx="964910" cy="96491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Flèche vers le bas 13"/>
          <p:cNvSpPr/>
          <p:nvPr/>
        </p:nvSpPr>
        <p:spPr>
          <a:xfrm>
            <a:off x="1981200" y="3124200"/>
            <a:ext cx="381000" cy="3810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242" tIns="39621" rIns="79242" bIns="39621"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1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B4854-0A71-41CF-8223-C77FAF3CDEF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BCD37D-D793-4A34-B029-1ABF14FA588B}"/>
              </a:ext>
            </a:extLst>
          </p:cNvPr>
          <p:cNvSpPr/>
          <p:nvPr/>
        </p:nvSpPr>
        <p:spPr>
          <a:xfrm>
            <a:off x="914400" y="6344581"/>
            <a:ext cx="7696200" cy="449348"/>
          </a:xfrm>
          <a:prstGeom prst="rect">
            <a:avLst/>
          </a:prstGeom>
        </p:spPr>
        <p:txBody>
          <a:bodyPr wrap="square" lIns="79242" tIns="39621" rIns="79242" bIns="39621">
            <a:spAutoFit/>
          </a:bodyPr>
          <a:lstStyle/>
          <a:p>
            <a:pPr algn="ctr"/>
            <a:r>
              <a:rPr lang="en-GB" altLang="en-US" sz="1200" b="1" dirty="0">
                <a:solidFill>
                  <a:srgbClr val="2980B5"/>
                </a:solidFill>
              </a:rPr>
              <a:t>AG 2019 – Strasbourg</a:t>
            </a:r>
            <a:endParaRPr lang="en-GB" altLang="en-US" sz="1200" b="1" baseline="14000" dirty="0">
              <a:solidFill>
                <a:srgbClr val="2980B5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7" name="carte.jpg" descr="cart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048000" y="838202"/>
            <a:ext cx="15070978" cy="4731861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8" name="Connecteur droit avec flèche 7"/>
          <p:cNvCxnSpPr/>
          <p:nvPr/>
        </p:nvCxnSpPr>
        <p:spPr>
          <a:xfrm flipV="1">
            <a:off x="5486400" y="3657600"/>
            <a:ext cx="1143000" cy="838200"/>
          </a:xfrm>
          <a:prstGeom prst="straightConnector1">
            <a:avLst/>
          </a:prstGeom>
          <a:ln w="762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4191000" y="3505201"/>
            <a:ext cx="2209800" cy="40527"/>
          </a:xfrm>
          <a:prstGeom prst="straightConnector1">
            <a:avLst/>
          </a:prstGeom>
          <a:ln w="762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5791200" y="3733800"/>
            <a:ext cx="990600" cy="731207"/>
          </a:xfrm>
          <a:prstGeom prst="straightConnector1">
            <a:avLst/>
          </a:prstGeom>
          <a:ln w="762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2709302" y="4370741"/>
            <a:ext cx="2396101" cy="201260"/>
          </a:xfrm>
          <a:prstGeom prst="straightConnector1">
            <a:avLst/>
          </a:prstGeom>
          <a:ln w="76200" cmpd="sng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4134207" y="2595727"/>
            <a:ext cx="971195" cy="1595275"/>
          </a:xfrm>
          <a:prstGeom prst="straightConnector1">
            <a:avLst/>
          </a:prstGeom>
          <a:ln w="76200" cmpd="sng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5334000" y="3581400"/>
            <a:ext cx="1126094" cy="838200"/>
          </a:xfrm>
          <a:prstGeom prst="straightConnector1">
            <a:avLst/>
          </a:prstGeom>
          <a:ln w="76200" cmpd="sng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457200"/>
            <a:ext cx="3216918" cy="2057400"/>
          </a:xfrm>
          <a:prstGeom prst="rect">
            <a:avLst/>
          </a:prstGeom>
        </p:spPr>
      </p:pic>
      <p:pic>
        <p:nvPicPr>
          <p:cNvPr id="15" name="Label-AOI.png" descr="Label-AOI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8153400" y="5029200"/>
            <a:ext cx="990600" cy="99060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7" name="Connecteur droit avec flèche 16"/>
          <p:cNvCxnSpPr/>
          <p:nvPr/>
        </p:nvCxnSpPr>
        <p:spPr>
          <a:xfrm>
            <a:off x="4191000" y="2438400"/>
            <a:ext cx="2209800" cy="990600"/>
          </a:xfrm>
          <a:prstGeom prst="straightConnector1">
            <a:avLst/>
          </a:prstGeom>
          <a:ln w="76200" cmpd="sng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08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b="0" dirty="0" err="1" smtClean="0">
                <a:solidFill>
                  <a:srgbClr val="2980B5"/>
                </a:solidFill>
              </a:rPr>
              <a:t>Leçons</a:t>
            </a:r>
            <a:r>
              <a:rPr lang="en-US" sz="2100" b="0" dirty="0" smtClean="0">
                <a:solidFill>
                  <a:srgbClr val="2980B5"/>
                </a:solidFill>
              </a:rPr>
              <a:t> de </a:t>
            </a:r>
            <a:r>
              <a:rPr lang="en-US" sz="2100" b="0" dirty="0" err="1" smtClean="0">
                <a:solidFill>
                  <a:srgbClr val="2980B5"/>
                </a:solidFill>
              </a:rPr>
              <a:t>l’expérience</a:t>
            </a:r>
            <a:r>
              <a:rPr lang="en-US" sz="2100" b="0" dirty="0" smtClean="0">
                <a:solidFill>
                  <a:srgbClr val="2980B5"/>
                </a:solidFill>
              </a:rPr>
              <a:t> </a:t>
            </a:r>
            <a:r>
              <a:rPr lang="en-US" sz="2100" b="0" dirty="0" err="1" smtClean="0">
                <a:solidFill>
                  <a:srgbClr val="2980B5"/>
                </a:solidFill>
              </a:rPr>
              <a:t>acquise</a:t>
            </a:r>
            <a:endParaRPr lang="en-US" sz="2100" b="0" dirty="0">
              <a:solidFill>
                <a:srgbClr val="2980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90602"/>
            <a:ext cx="8229600" cy="5082381"/>
          </a:xfrm>
        </p:spPr>
        <p:txBody>
          <a:bodyPr/>
          <a:lstStyle/>
          <a:p>
            <a:pPr marL="0" indent="0" algn="ctr">
              <a:buNone/>
            </a:pPr>
            <a:r>
              <a:rPr lang="en-US" sz="1700" dirty="0" err="1" smtClean="0"/>
              <a:t>Fluoration</a:t>
            </a:r>
            <a:r>
              <a:rPr lang="en-US" sz="1700" dirty="0" smtClean="0"/>
              <a:t> et iodation </a:t>
            </a:r>
            <a:r>
              <a:rPr lang="en-US" sz="1700" dirty="0"/>
              <a:t>du </a:t>
            </a:r>
            <a:r>
              <a:rPr lang="en-US" sz="1700" dirty="0" err="1"/>
              <a:t>sel</a:t>
            </a:r>
            <a:r>
              <a:rPr lang="en-US" sz="1700" dirty="0"/>
              <a:t> </a:t>
            </a:r>
            <a:r>
              <a:rPr lang="en-US" sz="1700" dirty="0" err="1"/>
              <a:t>à</a:t>
            </a:r>
            <a:r>
              <a:rPr lang="en-US" sz="1700" dirty="0"/>
              <a:t> </a:t>
            </a:r>
            <a:r>
              <a:rPr lang="en-US" sz="1700" dirty="0" smtClean="0"/>
              <a:t>Madagascar</a:t>
            </a:r>
          </a:p>
          <a:p>
            <a:pPr marL="0" indent="0" algn="ctr">
              <a:buNone/>
            </a:pPr>
            <a:r>
              <a:rPr lang="en-US" sz="1700" dirty="0" err="1" smtClean="0"/>
              <a:t>Facteurs</a:t>
            </a:r>
            <a:r>
              <a:rPr lang="en-US" sz="1700" dirty="0" smtClean="0"/>
              <a:t> de </a:t>
            </a:r>
            <a:r>
              <a:rPr lang="en-US" sz="1700" dirty="0" err="1" smtClean="0"/>
              <a:t>réussite</a:t>
            </a:r>
            <a:r>
              <a:rPr lang="en-US" sz="1700" dirty="0" smtClean="0"/>
              <a:t> et </a:t>
            </a:r>
            <a:r>
              <a:rPr lang="en-US" sz="1700" dirty="0" err="1" smtClean="0"/>
              <a:t>d’échec</a:t>
            </a:r>
            <a:endParaRPr lang="en-US" sz="1700" dirty="0" smtClean="0"/>
          </a:p>
          <a:p>
            <a:pPr marL="792419" lvl="2" indent="0">
              <a:buNone/>
            </a:pPr>
            <a:endParaRPr lang="en-US" dirty="0" smtClean="0"/>
          </a:p>
          <a:p>
            <a:pPr marL="792419" lvl="2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B4854-0A71-41CF-8223-C77FAF3CDEF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597851-2D9F-48E3-A9AA-0F05B58312FF}"/>
              </a:ext>
            </a:extLst>
          </p:cNvPr>
          <p:cNvSpPr/>
          <p:nvPr/>
        </p:nvSpPr>
        <p:spPr>
          <a:xfrm>
            <a:off x="990600" y="6334780"/>
            <a:ext cx="7696200" cy="449348"/>
          </a:xfrm>
          <a:prstGeom prst="rect">
            <a:avLst/>
          </a:prstGeom>
        </p:spPr>
        <p:txBody>
          <a:bodyPr wrap="square" lIns="79242" tIns="39621" rIns="79242" bIns="39621">
            <a:spAutoFit/>
          </a:bodyPr>
          <a:lstStyle/>
          <a:p>
            <a:pPr algn="ctr"/>
            <a:r>
              <a:rPr lang="en-GB" altLang="en-US" sz="1200" b="1" dirty="0">
                <a:solidFill>
                  <a:srgbClr val="2980B5"/>
                </a:solidFill>
              </a:rPr>
              <a:t>AG 2019 – Strasbourg</a:t>
            </a:r>
            <a:endParaRPr lang="en-GB" altLang="en-US" sz="1200" b="1" baseline="14000" dirty="0">
              <a:solidFill>
                <a:srgbClr val="2980B5"/>
              </a:solidFill>
            </a:endParaRPr>
          </a:p>
          <a:p>
            <a:pPr algn="ctr"/>
            <a:endParaRPr lang="en-US" sz="1200" b="1" dirty="0">
              <a:solidFill>
                <a:srgbClr val="FFFFFF"/>
              </a:solidFill>
            </a:endParaRPr>
          </a:p>
        </p:txBody>
      </p:sp>
      <p:pic>
        <p:nvPicPr>
          <p:cNvPr id="30" name="Label-AOI.png" descr="Label-AOI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458200" y="5257800"/>
            <a:ext cx="685800" cy="6858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" name="Grouper 31"/>
          <p:cNvGrpSpPr/>
          <p:nvPr/>
        </p:nvGrpSpPr>
        <p:grpSpPr>
          <a:xfrm>
            <a:off x="228600" y="1905001"/>
            <a:ext cx="7713765" cy="4064000"/>
            <a:chOff x="609600" y="2057400"/>
            <a:chExt cx="7713765" cy="4064000"/>
          </a:xfrm>
        </p:grpSpPr>
        <p:graphicFrame>
          <p:nvGraphicFramePr>
            <p:cNvPr id="5" name="Diagramme 4"/>
            <p:cNvGraphicFramePr/>
            <p:nvPr>
              <p:extLst>
                <p:ext uri="{D42A27DB-BD31-4B8C-83A1-F6EECF244321}">
                  <p14:modId xmlns:p14="http://schemas.microsoft.com/office/powerpoint/2010/main" val="3106618619"/>
                </p:ext>
              </p:extLst>
            </p:nvPr>
          </p:nvGraphicFramePr>
          <p:xfrm>
            <a:off x="1447800" y="205740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8" name="ZoneTexte 7"/>
            <p:cNvSpPr txBox="1"/>
            <p:nvPr/>
          </p:nvSpPr>
          <p:spPr>
            <a:xfrm>
              <a:off x="5562600" y="2209800"/>
              <a:ext cx="27279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Ministères</a:t>
              </a:r>
              <a:endParaRPr lang="fr-FR" sz="1200" dirty="0"/>
            </a:p>
            <a:p>
              <a:r>
                <a:rPr lang="fr-FR" sz="1200" dirty="0" smtClean="0"/>
                <a:t>PTF  (OMS, Unicef, ONG, producteurs, …)</a:t>
              </a:r>
              <a:endParaRPr lang="fr-FR" sz="1200" dirty="0"/>
            </a:p>
          </p:txBody>
        </p:sp>
        <p:sp>
          <p:nvSpPr>
            <p:cNvPr id="9" name="Flèche vers la droite 8"/>
            <p:cNvSpPr/>
            <p:nvPr/>
          </p:nvSpPr>
          <p:spPr>
            <a:xfrm>
              <a:off x="6096000" y="5486400"/>
              <a:ext cx="457200" cy="1524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 vers la droite 9"/>
            <p:cNvSpPr/>
            <p:nvPr/>
          </p:nvSpPr>
          <p:spPr>
            <a:xfrm>
              <a:off x="5105400" y="2438400"/>
              <a:ext cx="457200" cy="1524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553200" y="5105400"/>
              <a:ext cx="17701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Contrôle de qualité</a:t>
              </a:r>
              <a:endParaRPr lang="fr-FR" sz="1200" dirty="0"/>
            </a:p>
            <a:p>
              <a:r>
                <a:rPr lang="fr-FR" sz="1200" dirty="0" smtClean="0"/>
                <a:t>Partenariat  public / privé</a:t>
              </a:r>
            </a:p>
            <a:p>
              <a:r>
                <a:rPr lang="fr-FR" sz="1200" dirty="0" smtClean="0"/>
                <a:t>Financement des intrants</a:t>
              </a:r>
              <a:endParaRPr lang="fr-FR" sz="1200" dirty="0"/>
            </a:p>
            <a:p>
              <a:endParaRPr lang="fr-FR" sz="1200" dirty="0"/>
            </a:p>
          </p:txBody>
        </p:sp>
        <p:sp>
          <p:nvSpPr>
            <p:cNvPr id="12" name="Flèche vers la gauche 11"/>
            <p:cNvSpPr/>
            <p:nvPr/>
          </p:nvSpPr>
          <p:spPr>
            <a:xfrm>
              <a:off x="1752600" y="3657600"/>
              <a:ext cx="457200" cy="152400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09600" y="2971800"/>
              <a:ext cx="22098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Décideurs</a:t>
              </a:r>
            </a:p>
            <a:p>
              <a:r>
                <a:rPr lang="fr-FR" sz="1200" dirty="0" smtClean="0"/>
                <a:t>Personnels de santé</a:t>
              </a:r>
            </a:p>
            <a:p>
              <a:r>
                <a:rPr lang="fr-FR" sz="1200" dirty="0" smtClean="0"/>
                <a:t>Producteurs</a:t>
              </a:r>
            </a:p>
            <a:p>
              <a:r>
                <a:rPr lang="fr-FR" sz="1200" dirty="0" smtClean="0"/>
                <a:t>Distributeurs</a:t>
              </a:r>
            </a:p>
            <a:p>
              <a:r>
                <a:rPr lang="fr-FR" sz="1200" dirty="0" smtClean="0"/>
                <a:t>PTF</a:t>
              </a:r>
            </a:p>
            <a:p>
              <a:endParaRPr lang="fr-FR" sz="1200" dirty="0" smtClean="0"/>
            </a:p>
            <a:p>
              <a:endParaRPr lang="fr-FR" dirty="0"/>
            </a:p>
          </p:txBody>
        </p:sp>
        <p:cxnSp>
          <p:nvCxnSpPr>
            <p:cNvPr id="15" name="Connecteur droit 14"/>
            <p:cNvCxnSpPr/>
            <p:nvPr/>
          </p:nvCxnSpPr>
          <p:spPr>
            <a:xfrm flipH="1">
              <a:off x="3657600" y="2971800"/>
              <a:ext cx="838200" cy="2209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4495800" y="2971800"/>
              <a:ext cx="1066800" cy="2209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H="1" flipV="1">
              <a:off x="2819400" y="4114800"/>
              <a:ext cx="2743200" cy="1066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H="1">
              <a:off x="3657600" y="4114800"/>
              <a:ext cx="2514600" cy="1066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H="1">
              <a:off x="3505200" y="3733800"/>
              <a:ext cx="19812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ZoneTexte 6"/>
          <p:cNvSpPr txBox="1"/>
          <p:nvPr/>
        </p:nvSpPr>
        <p:spPr>
          <a:xfrm>
            <a:off x="914400" y="5181601"/>
            <a:ext cx="990600" cy="911013"/>
          </a:xfrm>
          <a:prstGeom prst="rect">
            <a:avLst/>
          </a:prstGeom>
          <a:noFill/>
        </p:spPr>
        <p:txBody>
          <a:bodyPr wrap="square" lIns="79242" tIns="39621" rIns="79242" bIns="39621" rtlCol="0">
            <a:spAutoFit/>
          </a:bodyPr>
          <a:lstStyle/>
          <a:p>
            <a:r>
              <a:rPr lang="fr-FR" dirty="0" smtClean="0"/>
              <a:t>Circuit</a:t>
            </a:r>
          </a:p>
          <a:p>
            <a:r>
              <a:rPr lang="fr-FR" dirty="0" smtClean="0"/>
              <a:t>Contrôle</a:t>
            </a:r>
          </a:p>
          <a:p>
            <a:r>
              <a:rPr lang="fr-FR" dirty="0" smtClean="0"/>
              <a:t>Label SIF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205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2100" dirty="0" err="1" smtClean="0">
                <a:solidFill>
                  <a:srgbClr val="2980B5"/>
                </a:solidFill>
              </a:rPr>
              <a:t>Leçons</a:t>
            </a:r>
            <a:r>
              <a:rPr lang="en-US" sz="2100" dirty="0" smtClean="0">
                <a:solidFill>
                  <a:srgbClr val="2980B5"/>
                </a:solidFill>
              </a:rPr>
              <a:t> de </a:t>
            </a:r>
            <a:r>
              <a:rPr lang="en-US" sz="2100" dirty="0" err="1" smtClean="0">
                <a:solidFill>
                  <a:srgbClr val="2980B5"/>
                </a:solidFill>
              </a:rPr>
              <a:t>l’expérience</a:t>
            </a:r>
            <a:r>
              <a:rPr lang="en-US" sz="2100" dirty="0" smtClean="0">
                <a:solidFill>
                  <a:srgbClr val="2980B5"/>
                </a:solidFill>
              </a:rPr>
              <a:t> </a:t>
            </a:r>
            <a:r>
              <a:rPr lang="en-US" sz="2100" dirty="0" err="1" smtClean="0">
                <a:solidFill>
                  <a:srgbClr val="2980B5"/>
                </a:solidFill>
              </a:rPr>
              <a:t>acquise</a:t>
            </a:r>
            <a:r>
              <a:rPr lang="en-US" sz="2100" b="0" dirty="0" smtClean="0">
                <a:solidFill>
                  <a:srgbClr val="2980B5"/>
                </a:solidFill>
              </a:rPr>
              <a:t/>
            </a:r>
            <a:br>
              <a:rPr lang="en-US" sz="2100" b="0" dirty="0" smtClean="0">
                <a:solidFill>
                  <a:srgbClr val="2980B5"/>
                </a:solidFill>
              </a:rPr>
            </a:br>
            <a:r>
              <a:rPr lang="en-US" sz="1400" b="0" dirty="0" err="1">
                <a:solidFill>
                  <a:schemeClr val="tx1"/>
                </a:solidFill>
              </a:rPr>
              <a:t>Prévention</a:t>
            </a:r>
            <a:r>
              <a:rPr lang="en-US" sz="1400" b="0" dirty="0">
                <a:solidFill>
                  <a:schemeClr val="tx1"/>
                </a:solidFill>
              </a:rPr>
              <a:t> de infections </a:t>
            </a:r>
            <a:r>
              <a:rPr lang="en-US" sz="1400" b="0" dirty="0" err="1">
                <a:solidFill>
                  <a:schemeClr val="tx1"/>
                </a:solidFill>
              </a:rPr>
              <a:t>associées</a:t>
            </a:r>
            <a:r>
              <a:rPr lang="en-US" sz="1400" b="0" dirty="0">
                <a:solidFill>
                  <a:schemeClr val="tx1"/>
                </a:solidFill>
              </a:rPr>
              <a:t> aux </a:t>
            </a:r>
            <a:r>
              <a:rPr lang="en-US" sz="1400" b="0" dirty="0" err="1">
                <a:solidFill>
                  <a:schemeClr val="tx1"/>
                </a:solidFill>
              </a:rPr>
              <a:t>soins</a:t>
            </a:r>
            <a:r>
              <a:rPr lang="en-US" sz="1400" b="0" dirty="0">
                <a:solidFill>
                  <a:schemeClr val="tx1"/>
                </a:solidFill>
              </a:rPr>
              <a:t/>
            </a:r>
            <a:br>
              <a:rPr lang="en-US" sz="1400" b="0" dirty="0">
                <a:solidFill>
                  <a:schemeClr val="tx1"/>
                </a:solidFill>
              </a:rPr>
            </a:br>
            <a:r>
              <a:rPr lang="en-US" sz="1400" b="0" dirty="0" err="1">
                <a:solidFill>
                  <a:srgbClr val="000000"/>
                </a:solidFill>
              </a:rPr>
              <a:t>Facteurs</a:t>
            </a:r>
            <a:r>
              <a:rPr lang="en-US" sz="1400" b="0" dirty="0">
                <a:solidFill>
                  <a:srgbClr val="000000"/>
                </a:solidFill>
              </a:rPr>
              <a:t> de </a:t>
            </a:r>
            <a:r>
              <a:rPr lang="en-US" sz="1400" b="0" dirty="0" err="1">
                <a:solidFill>
                  <a:srgbClr val="000000"/>
                </a:solidFill>
              </a:rPr>
              <a:t>réussite</a:t>
            </a:r>
            <a:r>
              <a:rPr lang="en-US" sz="1400" b="0" dirty="0">
                <a:solidFill>
                  <a:srgbClr val="000000"/>
                </a:solidFill>
              </a:rPr>
              <a:t> et </a:t>
            </a:r>
            <a:r>
              <a:rPr lang="en-US" sz="1400" b="0" dirty="0" err="1">
                <a:solidFill>
                  <a:srgbClr val="000000"/>
                </a:solidFill>
              </a:rPr>
              <a:t>d’échec</a:t>
            </a:r>
            <a:r>
              <a:rPr lang="en-US" sz="1400" b="0" dirty="0">
                <a:solidFill>
                  <a:srgbClr val="000000"/>
                </a:solidFill>
              </a:rPr>
              <a:t/>
            </a:r>
            <a:br>
              <a:rPr lang="en-US" sz="1400" b="0" dirty="0">
                <a:solidFill>
                  <a:srgbClr val="000000"/>
                </a:solidFill>
              </a:rPr>
            </a:br>
            <a:endParaRPr lang="en-US" sz="1400" b="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3" y="990602"/>
            <a:ext cx="8277225" cy="5082381"/>
          </a:xfrm>
        </p:spPr>
        <p:txBody>
          <a:bodyPr/>
          <a:lstStyle/>
          <a:p>
            <a:pPr marL="792419" lvl="2" indent="0">
              <a:buNone/>
            </a:pPr>
            <a:endParaRPr lang="en-US" dirty="0" smtClean="0"/>
          </a:p>
          <a:p>
            <a:pPr marL="0" indent="0">
              <a:buNone/>
            </a:pPr>
            <a:endParaRPr lang="fr-FR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B4854-0A71-41CF-8223-C77FAF3CDEF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597851-2D9F-48E3-A9AA-0F05B58312FF}"/>
              </a:ext>
            </a:extLst>
          </p:cNvPr>
          <p:cNvSpPr/>
          <p:nvPr/>
        </p:nvSpPr>
        <p:spPr>
          <a:xfrm>
            <a:off x="990600" y="6356587"/>
            <a:ext cx="7696200" cy="449348"/>
          </a:xfrm>
          <a:prstGeom prst="rect">
            <a:avLst/>
          </a:prstGeom>
        </p:spPr>
        <p:txBody>
          <a:bodyPr wrap="square" lIns="79242" tIns="39621" rIns="79242" bIns="39621">
            <a:spAutoFit/>
          </a:bodyPr>
          <a:lstStyle/>
          <a:p>
            <a:pPr algn="ctr"/>
            <a:r>
              <a:rPr lang="en-GB" altLang="en-US" sz="1200" b="1" dirty="0">
                <a:solidFill>
                  <a:srgbClr val="2980B5"/>
                </a:solidFill>
              </a:rPr>
              <a:t>AG 2019 – Strasbourg</a:t>
            </a:r>
            <a:endParaRPr lang="en-GB" altLang="en-US" sz="1200" b="1" baseline="14000" dirty="0">
              <a:solidFill>
                <a:srgbClr val="2980B5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30" name="Label-AOI.png" descr="Label-AOI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458200" y="5257800"/>
            <a:ext cx="685800" cy="6858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838915629"/>
              </p:ext>
            </p:extLst>
          </p:nvPr>
        </p:nvGraphicFramePr>
        <p:xfrm>
          <a:off x="1219203" y="1143001"/>
          <a:ext cx="6458139" cy="482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33" name="Connecteur droit 32"/>
          <p:cNvCxnSpPr/>
          <p:nvPr/>
        </p:nvCxnSpPr>
        <p:spPr>
          <a:xfrm flipH="1" flipV="1">
            <a:off x="2971800" y="3886200"/>
            <a:ext cx="2743200" cy="76200"/>
          </a:xfrm>
          <a:prstGeom prst="line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2819400" y="2286000"/>
            <a:ext cx="2362200" cy="1447800"/>
          </a:xfrm>
          <a:prstGeom prst="line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H="1">
            <a:off x="3581400" y="2286000"/>
            <a:ext cx="1752600" cy="2743200"/>
          </a:xfrm>
          <a:prstGeom prst="line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2895600" y="4114800"/>
            <a:ext cx="1828800" cy="914400"/>
          </a:xfrm>
          <a:prstGeom prst="line">
            <a:avLst/>
          </a:prstGeom>
          <a:ln>
            <a:solidFill>
              <a:srgbClr val="4F81BD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3124200" y="2590800"/>
            <a:ext cx="1752600" cy="2362200"/>
          </a:xfrm>
          <a:prstGeom prst="line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6172200" y="5181600"/>
            <a:ext cx="2209800" cy="449348"/>
          </a:xfrm>
          <a:prstGeom prst="rect">
            <a:avLst/>
          </a:prstGeom>
          <a:noFill/>
        </p:spPr>
        <p:txBody>
          <a:bodyPr wrap="square" lIns="79242" tIns="39621" rIns="79242" bIns="39621" rtlCol="0">
            <a:spAutoFit/>
          </a:bodyPr>
          <a:lstStyle/>
          <a:p>
            <a:r>
              <a:rPr lang="fr-FR" sz="1200" dirty="0" smtClean="0"/>
              <a:t>- Ergonomie                            - Rationalisation  des sets 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7391401" y="3962402"/>
            <a:ext cx="1921588" cy="264682"/>
          </a:xfrm>
          <a:prstGeom prst="rect">
            <a:avLst/>
          </a:prstGeom>
          <a:noFill/>
        </p:spPr>
        <p:txBody>
          <a:bodyPr wrap="square" lIns="79242" tIns="39621" rIns="79242" bIns="39621" rtlCol="0">
            <a:spAutoFit/>
          </a:bodyPr>
          <a:lstStyle/>
          <a:p>
            <a:r>
              <a:rPr lang="fr-FR" sz="1200" dirty="0" smtClean="0"/>
              <a:t>Formation </a:t>
            </a:r>
            <a:r>
              <a:rPr lang="fr-FR" sz="1200" dirty="0"/>
              <a:t>c</a:t>
            </a:r>
            <a:r>
              <a:rPr lang="fr-FR" sz="1200" dirty="0" smtClean="0"/>
              <a:t>ontinue </a:t>
            </a:r>
            <a:endParaRPr lang="fr-FR" sz="1200" dirty="0"/>
          </a:p>
        </p:txBody>
      </p:sp>
      <p:sp>
        <p:nvSpPr>
          <p:cNvPr id="57" name="ZoneTexte 56"/>
          <p:cNvSpPr txBox="1"/>
          <p:nvPr/>
        </p:nvSpPr>
        <p:spPr>
          <a:xfrm>
            <a:off x="7070013" y="1905001"/>
            <a:ext cx="1824333" cy="1003346"/>
          </a:xfrm>
          <a:prstGeom prst="rect">
            <a:avLst/>
          </a:prstGeom>
          <a:noFill/>
        </p:spPr>
        <p:txBody>
          <a:bodyPr wrap="none" lIns="79242" tIns="39621" rIns="79242" bIns="39621" rtlCol="0">
            <a:spAutoFit/>
          </a:bodyPr>
          <a:lstStyle/>
          <a:p>
            <a:r>
              <a:rPr lang="fr-FR" sz="1200" dirty="0" smtClean="0"/>
              <a:t>- Harmonisation nationale </a:t>
            </a:r>
          </a:p>
          <a:p>
            <a:r>
              <a:rPr lang="fr-FR" sz="1200" dirty="0" smtClean="0"/>
              <a:t>- Protocoles validés</a:t>
            </a:r>
          </a:p>
          <a:p>
            <a:r>
              <a:rPr lang="fr-FR" sz="1200" dirty="0" smtClean="0"/>
              <a:t>- Recommandation OMS</a:t>
            </a:r>
          </a:p>
          <a:p>
            <a:r>
              <a:rPr lang="fr-FR" sz="1200" dirty="0" smtClean="0"/>
              <a:t>- Supports  pédagogiques</a:t>
            </a:r>
            <a:endParaRPr lang="fr-FR" sz="1200" dirty="0"/>
          </a:p>
          <a:p>
            <a:endParaRPr lang="fr-FR" sz="1200" dirty="0"/>
          </a:p>
        </p:txBody>
      </p:sp>
      <p:sp>
        <p:nvSpPr>
          <p:cNvPr id="58" name="ZoneTexte 57"/>
          <p:cNvSpPr txBox="1"/>
          <p:nvPr/>
        </p:nvSpPr>
        <p:spPr>
          <a:xfrm>
            <a:off x="5486401" y="1066800"/>
            <a:ext cx="2222776" cy="449348"/>
          </a:xfrm>
          <a:prstGeom prst="rect">
            <a:avLst/>
          </a:prstGeom>
          <a:noFill/>
        </p:spPr>
        <p:txBody>
          <a:bodyPr wrap="none" lIns="79242" tIns="39621" rIns="79242" bIns="39621" rtlCol="0">
            <a:spAutoFit/>
          </a:bodyPr>
          <a:lstStyle/>
          <a:p>
            <a:r>
              <a:rPr lang="fr-FR" sz="1200" dirty="0" smtClean="0"/>
              <a:t>- Décideurs , personnels de santé</a:t>
            </a:r>
            <a:endParaRPr lang="fr-FR" sz="1200" dirty="0"/>
          </a:p>
          <a:p>
            <a:r>
              <a:rPr lang="fr-FR" sz="1200" dirty="0" smtClean="0"/>
              <a:t>- PTF  </a:t>
            </a:r>
            <a:r>
              <a:rPr lang="fr-FR" sz="1200" dirty="0"/>
              <a:t>(OMS, Unicef, ONG</a:t>
            </a:r>
            <a:r>
              <a:rPr lang="fr-FR" sz="1200" dirty="0" smtClean="0"/>
              <a:t>,, </a:t>
            </a:r>
            <a:r>
              <a:rPr lang="fr-FR" sz="1200" dirty="0"/>
              <a:t>…)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609603" y="5334000"/>
            <a:ext cx="1426597" cy="634014"/>
          </a:xfrm>
          <a:prstGeom prst="rect">
            <a:avLst/>
          </a:prstGeom>
          <a:noFill/>
        </p:spPr>
        <p:txBody>
          <a:bodyPr wrap="none" lIns="79242" tIns="39621" rIns="79242" bIns="39621" rtlCol="0">
            <a:spAutoFit/>
          </a:bodyPr>
          <a:lstStyle/>
          <a:p>
            <a:r>
              <a:rPr lang="fr-FR" sz="1200" dirty="0" smtClean="0"/>
              <a:t>Financement :</a:t>
            </a:r>
          </a:p>
          <a:p>
            <a:r>
              <a:rPr lang="fr-FR" sz="1200" dirty="0" smtClean="0"/>
              <a:t> </a:t>
            </a:r>
            <a:r>
              <a:rPr lang="fr-FR" sz="1200" dirty="0"/>
              <a:t>A</a:t>
            </a:r>
            <a:r>
              <a:rPr lang="fr-FR" sz="1200" dirty="0" smtClean="0"/>
              <a:t>pprovisionnement</a:t>
            </a:r>
          </a:p>
          <a:p>
            <a:r>
              <a:rPr lang="fr-FR" sz="1200" dirty="0" smtClean="0"/>
              <a:t>- Maintenance </a:t>
            </a:r>
            <a:endParaRPr lang="fr-FR" sz="1200" dirty="0"/>
          </a:p>
        </p:txBody>
      </p:sp>
      <p:sp>
        <p:nvSpPr>
          <p:cNvPr id="60" name="ZoneTexte 59"/>
          <p:cNvSpPr txBox="1"/>
          <p:nvPr/>
        </p:nvSpPr>
        <p:spPr>
          <a:xfrm>
            <a:off x="26056" y="3581400"/>
            <a:ext cx="1600200" cy="634014"/>
          </a:xfrm>
          <a:prstGeom prst="rect">
            <a:avLst/>
          </a:prstGeom>
          <a:noFill/>
        </p:spPr>
        <p:txBody>
          <a:bodyPr wrap="square" lIns="79242" tIns="39621" rIns="79242" bIns="39621" rtlCol="0">
            <a:spAutoFit/>
          </a:bodyPr>
          <a:lstStyle/>
          <a:p>
            <a:r>
              <a:rPr lang="fr-FR" sz="1200" dirty="0" smtClean="0"/>
              <a:t>Enseignement théorique/pratique</a:t>
            </a:r>
          </a:p>
          <a:p>
            <a:r>
              <a:rPr lang="fr-FR" sz="1200" dirty="0" smtClean="0"/>
              <a:t>- Curriculum- </a:t>
            </a:r>
            <a:endParaRPr lang="fr-FR" sz="1200" dirty="0"/>
          </a:p>
        </p:txBody>
      </p:sp>
      <p:sp>
        <p:nvSpPr>
          <p:cNvPr id="62" name="ZoneTexte 61"/>
          <p:cNvSpPr txBox="1"/>
          <p:nvPr/>
        </p:nvSpPr>
        <p:spPr>
          <a:xfrm>
            <a:off x="27489" y="1905002"/>
            <a:ext cx="1805354" cy="818680"/>
          </a:xfrm>
          <a:prstGeom prst="rect">
            <a:avLst/>
          </a:prstGeom>
          <a:noFill/>
        </p:spPr>
        <p:txBody>
          <a:bodyPr wrap="none" lIns="79242" tIns="39621" rIns="79242" bIns="39621" rtlCol="0">
            <a:spAutoFit/>
          </a:bodyPr>
          <a:lstStyle/>
          <a:p>
            <a:r>
              <a:rPr lang="fr-FR" sz="1200" dirty="0" smtClean="0"/>
              <a:t>Pour un accompagnement</a:t>
            </a:r>
          </a:p>
          <a:p>
            <a:r>
              <a:rPr lang="fr-FR" sz="1200" dirty="0" smtClean="0"/>
              <a:t> qualitatif  des  pratiques </a:t>
            </a:r>
          </a:p>
          <a:p>
            <a:r>
              <a:rPr lang="fr-FR" sz="1200" dirty="0" smtClean="0"/>
              <a:t>du personnel</a:t>
            </a:r>
          </a:p>
          <a:p>
            <a:endParaRPr lang="fr-FR" sz="1200" dirty="0"/>
          </a:p>
        </p:txBody>
      </p:sp>
      <p:cxnSp>
        <p:nvCxnSpPr>
          <p:cNvPr id="63" name="Connecteur droit 62"/>
          <p:cNvCxnSpPr/>
          <p:nvPr/>
        </p:nvCxnSpPr>
        <p:spPr>
          <a:xfrm flipH="1">
            <a:off x="3733800" y="4267200"/>
            <a:ext cx="1905000" cy="914400"/>
          </a:xfrm>
          <a:prstGeom prst="line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4495800" y="1905000"/>
            <a:ext cx="685800" cy="3124200"/>
          </a:xfrm>
          <a:prstGeom prst="line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>
            <a:off x="3505200" y="1905000"/>
            <a:ext cx="533400" cy="3200400"/>
          </a:xfrm>
          <a:prstGeom prst="line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>
            <a:off x="5334000" y="2743200"/>
            <a:ext cx="533400" cy="2438400"/>
          </a:xfrm>
          <a:prstGeom prst="line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2743200" y="2667000"/>
            <a:ext cx="609600" cy="2514600"/>
          </a:xfrm>
          <a:prstGeom prst="line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86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54" grpId="0"/>
      <p:bldP spid="56" grpId="0"/>
      <p:bldP spid="57" grpId="0"/>
      <p:bldP spid="58" grpId="0"/>
      <p:bldP spid="59" grpId="0"/>
      <p:bldP spid="60" grpId="0"/>
      <p:bldP spid="62" grpId="0"/>
    </p:bldLst>
  </p:timing>
</p:sld>
</file>

<file path=ppt/theme/theme1.xml><?xml version="1.0" encoding="utf-8"?>
<a:theme xmlns:a="http://schemas.openxmlformats.org/drawingml/2006/main" name="Template RPM &amp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15750</TotalTime>
  <Words>1215</Words>
  <Application>Microsoft Office PowerPoint</Application>
  <PresentationFormat>Affichage à l'écran (4:3)</PresentationFormat>
  <Paragraphs>216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.HelveticaNeueDeskInterface-Regular</vt:lpstr>
      <vt:lpstr>Arial</vt:lpstr>
      <vt:lpstr>Calibri</vt:lpstr>
      <vt:lpstr>Gill Sans SemiBold</vt:lpstr>
      <vt:lpstr>Times New Roman</vt:lpstr>
      <vt:lpstr>Trebuchet MS</vt:lpstr>
      <vt:lpstr>Template RPM &amp;</vt:lpstr>
      <vt:lpstr>Présentation PowerPoint</vt:lpstr>
      <vt:lpstr>Contexte situation en santé orale </vt:lpstr>
      <vt:lpstr>Présentation PowerPoint</vt:lpstr>
      <vt:lpstr>Constat</vt:lpstr>
      <vt:lpstr>Stratégie  AOI</vt:lpstr>
      <vt:lpstr>      Evolution avec une réflexion constante  sur les résultats des actions </vt:lpstr>
      <vt:lpstr>Présentation PowerPoint</vt:lpstr>
      <vt:lpstr>Leçons de l’expérience acquise</vt:lpstr>
      <vt:lpstr> Leçons de l’expérience acquise Prévention de infections associées aux soins Facteurs de réussite et d’échec </vt:lpstr>
      <vt:lpstr>Démarche opérationnelle</vt:lpstr>
      <vt:lpstr>Présentation PowerPoint</vt:lpstr>
    </vt:vector>
  </TitlesOfParts>
  <Company>WHO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Yuka Makino</dc:creator>
  <cp:lastModifiedBy>Bernard DECROIX</cp:lastModifiedBy>
  <cp:revision>254</cp:revision>
  <cp:lastPrinted>2019-06-10T17:34:25Z</cp:lastPrinted>
  <dcterms:created xsi:type="dcterms:W3CDTF">2014-08-29T09:51:38Z</dcterms:created>
  <dcterms:modified xsi:type="dcterms:W3CDTF">2021-04-06T10:49:48Z</dcterms:modified>
</cp:coreProperties>
</file>