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69" r:id="rId4"/>
    <p:sldId id="317"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260" r:id="rId38"/>
    <p:sldId id="318" r:id="rId39"/>
    <p:sldId id="319" r:id="rId40"/>
    <p:sldId id="320" r:id="rId41"/>
    <p:sldId id="280" r:id="rId42"/>
    <p:sldId id="281" r:id="rId43"/>
    <p:sldId id="339" r:id="rId44"/>
    <p:sldId id="343" r:id="rId45"/>
    <p:sldId id="349" r:id="rId46"/>
    <p:sldId id="344" r:id="rId47"/>
    <p:sldId id="345" r:id="rId48"/>
    <p:sldId id="346" r:id="rId49"/>
    <p:sldId id="348" r:id="rId50"/>
    <p:sldId id="341" r:id="rId51"/>
    <p:sldId id="340" r:id="rId52"/>
    <p:sldId id="350"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261" r:id="rId71"/>
    <p:sldId id="262" r:id="rId72"/>
    <p:sldId id="270" r:id="rId73"/>
    <p:sldId id="264" r:id="rId74"/>
    <p:sldId id="265" r:id="rId75"/>
    <p:sldId id="266" r:id="rId76"/>
    <p:sldId id="267" r:id="rId77"/>
    <p:sldId id="276" r:id="rId78"/>
    <p:sldId id="275" r:id="rId79"/>
    <p:sldId id="271" r:id="rId80"/>
    <p:sldId id="272" r:id="rId81"/>
    <p:sldId id="273" r:id="rId82"/>
    <p:sldId id="268" r:id="rId83"/>
    <p:sldId id="277" r:id="rId84"/>
    <p:sldId id="274" r:id="rId8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C9495-1C09-4006-AEE5-41118BAF4B7A}" type="datetimeFigureOut">
              <a:rPr lang="fr-FR" smtClean="0"/>
              <a:t>22/04/2021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8EAE8F-DE4E-46E7-9B9F-5CE43E179B31}" type="slidenum">
              <a:rPr lang="fr-FR" smtClean="0"/>
              <a:t>‹N°›</a:t>
            </a:fld>
            <a:endParaRPr lang="fr-FR"/>
          </a:p>
        </p:txBody>
      </p:sp>
    </p:spTree>
    <p:extLst>
      <p:ext uri="{BB962C8B-B14F-4D97-AF65-F5344CB8AC3E}">
        <p14:creationId xmlns:p14="http://schemas.microsoft.com/office/powerpoint/2010/main" val="231394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20000"/>
              </a:lnSpc>
              <a:spcBef>
                <a:spcPts val="0"/>
              </a:spcBef>
            </a:pPr>
            <a:r>
              <a:rPr lang="fr-FR" dirty="0"/>
              <a:t>Nombre de personnels formés (médecins, paramédicaux, administratifs)</a:t>
            </a:r>
          </a:p>
          <a:p>
            <a:pPr lvl="1">
              <a:lnSpc>
                <a:spcPct val="120000"/>
              </a:lnSpc>
              <a:spcBef>
                <a:spcPts val="0"/>
              </a:spcBef>
            </a:pPr>
            <a:r>
              <a:rPr lang="fr-FR" dirty="0"/>
              <a:t>Dans les 9 centres pilotes de la 1</a:t>
            </a:r>
            <a:r>
              <a:rPr lang="fr-FR" baseline="30000" dirty="0"/>
              <a:t>ère</a:t>
            </a:r>
            <a:r>
              <a:rPr lang="fr-FR" dirty="0"/>
              <a:t> phase : </a:t>
            </a:r>
            <a:r>
              <a:rPr lang="fr-FR" dirty="0">
                <a:solidFill>
                  <a:srgbClr val="FF0000"/>
                </a:solidFill>
              </a:rPr>
              <a:t>60</a:t>
            </a:r>
          </a:p>
          <a:p>
            <a:pPr lvl="1">
              <a:lnSpc>
                <a:spcPct val="120000"/>
              </a:lnSpc>
              <a:spcBef>
                <a:spcPts val="0"/>
              </a:spcBef>
            </a:pPr>
            <a:r>
              <a:rPr lang="fr-FR" dirty="0"/>
              <a:t>Dans les 20 CSB de la 2</a:t>
            </a:r>
            <a:r>
              <a:rPr lang="fr-FR" baseline="30000" dirty="0"/>
              <a:t>ème</a:t>
            </a:r>
            <a:r>
              <a:rPr lang="fr-FR" dirty="0"/>
              <a:t> phase : </a:t>
            </a:r>
            <a:r>
              <a:rPr lang="fr-FR" dirty="0">
                <a:solidFill>
                  <a:srgbClr val="FF0000"/>
                </a:solidFill>
              </a:rPr>
              <a:t>80</a:t>
            </a:r>
          </a:p>
          <a:p>
            <a:pPr>
              <a:lnSpc>
                <a:spcPct val="120000"/>
              </a:lnSpc>
              <a:spcBef>
                <a:spcPts val="0"/>
              </a:spcBef>
            </a:pPr>
            <a:endParaRPr lang="fr-FR" dirty="0"/>
          </a:p>
          <a:p>
            <a:pPr>
              <a:lnSpc>
                <a:spcPct val="120000"/>
              </a:lnSpc>
              <a:spcBef>
                <a:spcPts val="0"/>
              </a:spcBef>
            </a:pPr>
            <a:r>
              <a:rPr lang="fr-FR" dirty="0"/>
              <a:t>Nombre de matériels distribués: </a:t>
            </a:r>
          </a:p>
          <a:p>
            <a:pPr lvl="1" algn="just">
              <a:lnSpc>
                <a:spcPct val="120000"/>
              </a:lnSpc>
              <a:spcBef>
                <a:spcPts val="0"/>
              </a:spcBef>
            </a:pPr>
            <a:r>
              <a:rPr lang="fr-FR" dirty="0"/>
              <a:t>Pour les  9 centres pilotes : 1 autoclave par centre</a:t>
            </a:r>
          </a:p>
          <a:p>
            <a:pPr lvl="1" algn="just">
              <a:lnSpc>
                <a:spcPct val="120000"/>
              </a:lnSpc>
              <a:spcBef>
                <a:spcPts val="0"/>
              </a:spcBef>
            </a:pPr>
            <a:r>
              <a:rPr lang="fr-FR" dirty="0"/>
              <a:t>Pour les 20 CSB : 3 réservoirs d’eau avec robinet par centre </a:t>
            </a:r>
          </a:p>
          <a:p>
            <a:pPr lvl="1" algn="just">
              <a:lnSpc>
                <a:spcPct val="120000"/>
              </a:lnSpc>
              <a:spcBef>
                <a:spcPts val="0"/>
              </a:spcBef>
            </a:pPr>
            <a:r>
              <a:rPr lang="fr-FR" dirty="0"/>
              <a:t>Pour chaque centre bénéficiaire : 2 à 6 armoires vitrées, 1 réchaud à gaz avec accessoires, un lot de 60 champs en tissus pour les instruments, un lot de 80 à 100 petites serviettes en tissus, 6 bacs de trempage et de rinçage des instruments, des nécessaires pour le nettoyage, un lot de 10 à 20 affiches didactiques plastifiées</a:t>
            </a:r>
          </a:p>
          <a:p>
            <a:pPr>
              <a:lnSpc>
                <a:spcPct val="120000"/>
              </a:lnSpc>
              <a:spcBef>
                <a:spcPts val="0"/>
              </a:spcBef>
            </a:pPr>
            <a:endParaRPr lang="fr-FR" dirty="0"/>
          </a:p>
          <a:p>
            <a:pPr>
              <a:lnSpc>
                <a:spcPct val="120000"/>
              </a:lnSpc>
              <a:spcBef>
                <a:spcPts val="0"/>
              </a:spcBef>
            </a:pPr>
            <a:r>
              <a:rPr lang="fr-FR" dirty="0"/>
              <a:t>Coût pour le démarrage de chaque centre :</a:t>
            </a:r>
          </a:p>
          <a:p>
            <a:pPr lvl="1" algn="just">
              <a:lnSpc>
                <a:spcPct val="120000"/>
              </a:lnSpc>
              <a:spcBef>
                <a:spcPts val="0"/>
              </a:spcBef>
            </a:pPr>
            <a:r>
              <a:rPr lang="fr-FR" dirty="0"/>
              <a:t>Coût des matériels fournis : </a:t>
            </a:r>
            <a:r>
              <a:rPr lang="fr-FR" dirty="0">
                <a:solidFill>
                  <a:srgbClr val="FF0000"/>
                </a:solidFill>
              </a:rPr>
              <a:t>1 200 000 Ar</a:t>
            </a:r>
          </a:p>
          <a:p>
            <a:pPr lvl="1" algn="just">
              <a:lnSpc>
                <a:spcPct val="120000"/>
              </a:lnSpc>
              <a:spcBef>
                <a:spcPts val="0"/>
              </a:spcBef>
            </a:pPr>
            <a:r>
              <a:rPr lang="fr-FR" dirty="0"/>
              <a:t>Coût d’un autoclave : </a:t>
            </a:r>
            <a:r>
              <a:rPr lang="fr-FR" dirty="0">
                <a:solidFill>
                  <a:srgbClr val="FF0000"/>
                </a:solidFill>
              </a:rPr>
              <a:t>1 600 000 Ar</a:t>
            </a:r>
          </a:p>
          <a:p>
            <a:pPr lvl="1" algn="just">
              <a:lnSpc>
                <a:spcPct val="120000"/>
              </a:lnSpc>
              <a:spcBef>
                <a:spcPts val="0"/>
              </a:spcBef>
            </a:pPr>
            <a:r>
              <a:rPr lang="fr-FR" dirty="0"/>
              <a:t>Coût des travaux : </a:t>
            </a:r>
            <a:r>
              <a:rPr lang="fr-FR" dirty="0">
                <a:solidFill>
                  <a:srgbClr val="FF0000"/>
                </a:solidFill>
              </a:rPr>
              <a:t>à partir de 2 000 000 Ar</a:t>
            </a:r>
          </a:p>
          <a:p>
            <a:pPr lvl="1" algn="just">
              <a:lnSpc>
                <a:spcPct val="120000"/>
              </a:lnSpc>
              <a:spcBef>
                <a:spcPts val="0"/>
              </a:spcBef>
            </a:pPr>
            <a:r>
              <a:rPr lang="fr-FR" dirty="0"/>
              <a:t>Coût des formations et suivis  (sur une année) : </a:t>
            </a:r>
            <a:r>
              <a:rPr lang="fr-FR" dirty="0">
                <a:solidFill>
                  <a:srgbClr val="FF0000"/>
                </a:solidFill>
              </a:rPr>
              <a:t>3 000 000 Ar</a:t>
            </a:r>
          </a:p>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53</a:t>
            </a:fld>
            <a:endParaRPr lang="fr-FR"/>
          </a:p>
        </p:txBody>
      </p:sp>
    </p:spTree>
    <p:extLst>
      <p:ext uri="{BB962C8B-B14F-4D97-AF65-F5344CB8AC3E}">
        <p14:creationId xmlns:p14="http://schemas.microsoft.com/office/powerpoint/2010/main" val="102943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20000"/>
              </a:lnSpc>
              <a:spcBef>
                <a:spcPts val="0"/>
              </a:spcBef>
              <a:spcAft>
                <a:spcPts val="1200"/>
              </a:spcAft>
            </a:pPr>
            <a:endParaRPr lang="fr-FR" dirty="0">
              <a:solidFill>
                <a:schemeClr val="accent1">
                  <a:lumMod val="50000"/>
                </a:schemeClr>
              </a:solidFill>
            </a:endParaRP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64</a:t>
            </a:fld>
            <a:endParaRPr lang="fr-FR"/>
          </a:p>
        </p:txBody>
      </p:sp>
    </p:spTree>
    <p:extLst>
      <p:ext uri="{BB962C8B-B14F-4D97-AF65-F5344CB8AC3E}">
        <p14:creationId xmlns:p14="http://schemas.microsoft.com/office/powerpoint/2010/main" val="178466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20000"/>
              </a:lnSpc>
              <a:spcBef>
                <a:spcPts val="0"/>
              </a:spcBef>
              <a:spcAft>
                <a:spcPts val="1200"/>
              </a:spcAft>
            </a:pPr>
            <a:r>
              <a:rPr lang="fr-FR" dirty="0">
                <a:solidFill>
                  <a:schemeClr val="accent1">
                    <a:lumMod val="50000"/>
                  </a:schemeClr>
                </a:solidFill>
              </a:rPr>
              <a:t>La rénovation des structures, leur nettoyage et leur entretien ont à la fois motivé et amélioré la qualité du service du personnel</a:t>
            </a: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65</a:t>
            </a:fld>
            <a:endParaRPr lang="fr-FR"/>
          </a:p>
        </p:txBody>
      </p:sp>
    </p:spTree>
    <p:extLst>
      <p:ext uri="{BB962C8B-B14F-4D97-AF65-F5344CB8AC3E}">
        <p14:creationId xmlns:p14="http://schemas.microsoft.com/office/powerpoint/2010/main" val="360347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20000"/>
              </a:lnSpc>
              <a:spcBef>
                <a:spcPts val="0"/>
              </a:spcBef>
              <a:spcAft>
                <a:spcPts val="1200"/>
              </a:spcAft>
            </a:pPr>
            <a:r>
              <a:rPr lang="fr-FR" dirty="0"/>
              <a:t>La population fait davantage confiance aux soins pratiqués dans les structures rénovées et entretenues</a:t>
            </a: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66</a:t>
            </a:fld>
            <a:endParaRPr lang="fr-FR"/>
          </a:p>
        </p:txBody>
      </p:sp>
    </p:spTree>
    <p:extLst>
      <p:ext uri="{BB962C8B-B14F-4D97-AF65-F5344CB8AC3E}">
        <p14:creationId xmlns:p14="http://schemas.microsoft.com/office/powerpoint/2010/main" val="64639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Cicatrices rapides des plaies :</a:t>
            </a:r>
            <a:r>
              <a:rPr lang="fr-FR" baseline="0" dirty="0"/>
              <a:t> les patients ne doivent plus revenir pendant de longues semaines pour le pansement de plaies suturées, la cicatrisation ne prend que quelques jours </a:t>
            </a:r>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67</a:t>
            </a:fld>
            <a:endParaRPr lang="fr-FR"/>
          </a:p>
        </p:txBody>
      </p:sp>
    </p:spTree>
    <p:extLst>
      <p:ext uri="{BB962C8B-B14F-4D97-AF65-F5344CB8AC3E}">
        <p14:creationId xmlns:p14="http://schemas.microsoft.com/office/powerpoint/2010/main" val="327062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68</a:t>
            </a:fld>
            <a:endParaRPr lang="fr-FR"/>
          </a:p>
        </p:txBody>
      </p:sp>
    </p:spTree>
    <p:extLst>
      <p:ext uri="{BB962C8B-B14F-4D97-AF65-F5344CB8AC3E}">
        <p14:creationId xmlns:p14="http://schemas.microsoft.com/office/powerpoint/2010/main" val="249755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69</a:t>
            </a:fld>
            <a:endParaRPr lang="fr-FR"/>
          </a:p>
        </p:txBody>
      </p:sp>
    </p:spTree>
    <p:extLst>
      <p:ext uri="{BB962C8B-B14F-4D97-AF65-F5344CB8AC3E}">
        <p14:creationId xmlns:p14="http://schemas.microsoft.com/office/powerpoint/2010/main" val="321006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0000"/>
              </a:lnSpc>
              <a:spcBef>
                <a:spcPts val="0"/>
              </a:spcBef>
              <a:spcAft>
                <a:spcPts val="1200"/>
              </a:spcAft>
            </a:pPr>
            <a:r>
              <a:rPr lang="fr-FR" sz="1200" dirty="0"/>
              <a:t>- 9 formations sanitaires avec cabinet dentaire (7 CSB2 et 2 CHRD1) appuyées durant la première phase du projet (2015-2018).</a:t>
            </a:r>
          </a:p>
          <a:p>
            <a:pPr>
              <a:lnSpc>
                <a:spcPct val="100000"/>
              </a:lnSpc>
              <a:spcBef>
                <a:spcPts val="0"/>
              </a:spcBef>
              <a:spcAft>
                <a:spcPts val="1200"/>
              </a:spcAft>
            </a:pPr>
            <a:r>
              <a:rPr lang="fr-FR" sz="1200" dirty="0"/>
              <a:t>- 20 Centres de Santé de Base (6 CSB1 et 14 CSB2) bénéficiaires au début de la deuxième phase (2018-2019) dans le district sanitaire d’</a:t>
            </a:r>
            <a:r>
              <a:rPr lang="fr-FR" sz="1200" dirty="0" err="1"/>
              <a:t>Ambatolampy</a:t>
            </a:r>
            <a:r>
              <a:rPr lang="fr-FR" sz="1200" dirty="0"/>
              <a:t>. Il s’agit d’une approche « district » au</a:t>
            </a:r>
            <a:r>
              <a:rPr lang="fr-FR" sz="1200" baseline="0" dirty="0"/>
              <a:t> niveau d’une zone ayant bénéficié auparavant d’un projet d’équipement en autoclave et instrumentations médicales par le Ministère de la Santé Publique et d’un autre partenaire technique et financier.</a:t>
            </a:r>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54</a:t>
            </a:fld>
            <a:endParaRPr lang="fr-FR"/>
          </a:p>
        </p:txBody>
      </p:sp>
    </p:spTree>
    <p:extLst>
      <p:ext uri="{BB962C8B-B14F-4D97-AF65-F5344CB8AC3E}">
        <p14:creationId xmlns:p14="http://schemas.microsoft.com/office/powerpoint/2010/main" val="13237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10000"/>
              </a:lnSpc>
              <a:spcBef>
                <a:spcPts val="0"/>
              </a:spcBef>
              <a:spcAft>
                <a:spcPts val="1200"/>
              </a:spcAft>
            </a:pPr>
            <a:r>
              <a:rPr lang="fr-FR" sz="1400" b="1" dirty="0"/>
              <a:t>Sélection des centres de santé </a:t>
            </a:r>
            <a:r>
              <a:rPr lang="fr-FR" sz="1100" dirty="0"/>
              <a:t>suivant la motivation du personnel et  la faisabilité de l’implantation d’une salle de stérilisation centrale</a:t>
            </a:r>
          </a:p>
          <a:p>
            <a:pPr algn="just">
              <a:lnSpc>
                <a:spcPct val="110000"/>
              </a:lnSpc>
              <a:spcBef>
                <a:spcPts val="0"/>
              </a:spcBef>
              <a:spcAft>
                <a:spcPts val="1200"/>
              </a:spcAft>
            </a:pPr>
            <a:r>
              <a:rPr lang="fr-FR" sz="1400" b="1" dirty="0"/>
              <a:t>Renforcement des compétences locales </a:t>
            </a:r>
            <a:r>
              <a:rPr lang="fr-FR" sz="1200" dirty="0"/>
              <a:t>notamment le personnel de santé, le personnel administratif et le personnel d’appui exerçant dans les centres</a:t>
            </a:r>
          </a:p>
          <a:p>
            <a:pPr algn="just">
              <a:lnSpc>
                <a:spcPct val="110000"/>
              </a:lnSpc>
              <a:spcBef>
                <a:spcPts val="0"/>
              </a:spcBef>
              <a:spcAft>
                <a:spcPts val="1200"/>
              </a:spcAft>
            </a:pPr>
            <a:r>
              <a:rPr lang="fr-FR" sz="1400" b="1" dirty="0"/>
              <a:t>Dotation d’équipements </a:t>
            </a:r>
            <a:r>
              <a:rPr lang="fr-FR" sz="1200" dirty="0"/>
              <a:t>tels que : autoclave à gaz, tissus pour les sets d’instruments, des sets d’instruments, armoires vitrées de stockage d’instruments, serviettes lavables à usage unique, bac de trempage d’instruments, matériels de nettoyage, … </a:t>
            </a:r>
          </a:p>
          <a:p>
            <a:pPr algn="just">
              <a:lnSpc>
                <a:spcPct val="110000"/>
              </a:lnSpc>
              <a:spcBef>
                <a:spcPts val="0"/>
              </a:spcBef>
              <a:spcAft>
                <a:spcPts val="1200"/>
              </a:spcAft>
            </a:pPr>
            <a:r>
              <a:rPr lang="fr-FR" sz="1400" b="1" dirty="0"/>
              <a:t>Quelques travaux de réaménagement et d’assainissement/ rénovation de l’espace existante </a:t>
            </a:r>
            <a:r>
              <a:rPr lang="fr-FR" sz="1400" dirty="0"/>
              <a:t>: </a:t>
            </a:r>
            <a:r>
              <a:rPr lang="fr-FR" sz="1200" dirty="0"/>
              <a:t>peinture des locaux, construction de paillasses, carrelage des sols et des paillasses existantes avec du carreau 60 cm x 60 cm….</a:t>
            </a:r>
          </a:p>
          <a:p>
            <a:pPr algn="just">
              <a:lnSpc>
                <a:spcPct val="110000"/>
              </a:lnSpc>
              <a:spcBef>
                <a:spcPts val="0"/>
              </a:spcBef>
              <a:spcAft>
                <a:spcPts val="1200"/>
              </a:spcAft>
            </a:pPr>
            <a:r>
              <a:rPr lang="fr-FR" sz="1400" b="1" dirty="0"/>
              <a:t>Suivi post formation et Formation continue</a:t>
            </a:r>
          </a:p>
          <a:p>
            <a:pPr algn="just">
              <a:lnSpc>
                <a:spcPct val="110000"/>
              </a:lnSpc>
              <a:spcBef>
                <a:spcPts val="0"/>
              </a:spcBef>
              <a:spcAft>
                <a:spcPts val="1200"/>
              </a:spcAft>
            </a:pPr>
            <a:r>
              <a:rPr lang="fr-FR" sz="1400" b="1" dirty="0"/>
              <a:t>Formation de l’équipe du district sanitaire</a:t>
            </a: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55</a:t>
            </a:fld>
            <a:endParaRPr lang="fr-FR"/>
          </a:p>
        </p:txBody>
      </p:sp>
    </p:spTree>
    <p:extLst>
      <p:ext uri="{BB962C8B-B14F-4D97-AF65-F5344CB8AC3E}">
        <p14:creationId xmlns:p14="http://schemas.microsoft.com/office/powerpoint/2010/main" val="383787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00000"/>
              </a:lnSpc>
              <a:spcBef>
                <a:spcPts val="0"/>
              </a:spcBef>
              <a:spcAft>
                <a:spcPts val="1200"/>
              </a:spcAft>
              <a:buNone/>
            </a:pPr>
            <a:r>
              <a:rPr lang="fr-FR" sz="1200" b="1" dirty="0"/>
              <a:t>Hygiène au cours du soin :</a:t>
            </a:r>
          </a:p>
          <a:p>
            <a:pPr>
              <a:lnSpc>
                <a:spcPct val="100000"/>
              </a:lnSpc>
              <a:spcBef>
                <a:spcPts val="0"/>
              </a:spcBef>
              <a:spcAft>
                <a:spcPts val="1200"/>
              </a:spcAft>
            </a:pPr>
            <a:r>
              <a:rPr lang="fr-FR" sz="1200" dirty="0"/>
              <a:t>Lavage des mains avant et après chaque acte et avant et après le port de gants</a:t>
            </a:r>
          </a:p>
          <a:p>
            <a:pPr>
              <a:lnSpc>
                <a:spcPct val="100000"/>
              </a:lnSpc>
              <a:spcBef>
                <a:spcPts val="0"/>
              </a:spcBef>
              <a:spcAft>
                <a:spcPts val="1200"/>
              </a:spcAft>
            </a:pPr>
            <a:r>
              <a:rPr lang="fr-FR" sz="1200" dirty="0"/>
              <a:t>Propreté des tissus : utilisation de petites serviettes à envoyer au lavage  après chaque usage (lavage des mains, nettoyage des surfaces)</a:t>
            </a:r>
          </a:p>
          <a:p>
            <a:pPr>
              <a:lnSpc>
                <a:spcPct val="100000"/>
              </a:lnSpc>
              <a:spcBef>
                <a:spcPts val="0"/>
              </a:spcBef>
              <a:spcAft>
                <a:spcPts val="1200"/>
              </a:spcAft>
            </a:pPr>
            <a:r>
              <a:rPr lang="fr-FR" sz="1200" dirty="0"/>
              <a:t>Désinfection des surfaces hautes (table d’examen, table d’accouchement, fauteuil dentaire, paillasse, …) entre les patients</a:t>
            </a:r>
          </a:p>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57</a:t>
            </a:fld>
            <a:endParaRPr lang="fr-FR"/>
          </a:p>
        </p:txBody>
      </p:sp>
    </p:spTree>
    <p:extLst>
      <p:ext uri="{BB962C8B-B14F-4D97-AF65-F5344CB8AC3E}">
        <p14:creationId xmlns:p14="http://schemas.microsoft.com/office/powerpoint/2010/main" val="263504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58</a:t>
            </a:fld>
            <a:endParaRPr lang="fr-FR"/>
          </a:p>
        </p:txBody>
      </p:sp>
    </p:spTree>
    <p:extLst>
      <p:ext uri="{BB962C8B-B14F-4D97-AF65-F5344CB8AC3E}">
        <p14:creationId xmlns:p14="http://schemas.microsoft.com/office/powerpoint/2010/main" val="280118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60</a:t>
            </a:fld>
            <a:endParaRPr lang="fr-FR"/>
          </a:p>
        </p:txBody>
      </p:sp>
    </p:spTree>
    <p:extLst>
      <p:ext uri="{BB962C8B-B14F-4D97-AF65-F5344CB8AC3E}">
        <p14:creationId xmlns:p14="http://schemas.microsoft.com/office/powerpoint/2010/main" val="239408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00000"/>
              </a:lnSpc>
              <a:spcBef>
                <a:spcPts val="0"/>
              </a:spcBef>
              <a:spcAft>
                <a:spcPts val="1200"/>
              </a:spcAft>
              <a:buNone/>
            </a:pPr>
            <a:r>
              <a:rPr lang="fr-FR" sz="1200" b="1" dirty="0"/>
              <a:t>Afin d’assurer l’applicabilité du protocole dans un contexte de ressources limitées :</a:t>
            </a:r>
          </a:p>
          <a:p>
            <a:pPr>
              <a:lnSpc>
                <a:spcPct val="100000"/>
              </a:lnSpc>
              <a:spcBef>
                <a:spcPts val="0"/>
              </a:spcBef>
              <a:spcAft>
                <a:spcPts val="1200"/>
              </a:spcAft>
            </a:pPr>
            <a:r>
              <a:rPr lang="fr-FR" sz="1200" dirty="0"/>
              <a:t>Utilisation d’autoclave à gaz</a:t>
            </a:r>
          </a:p>
          <a:p>
            <a:pPr>
              <a:lnSpc>
                <a:spcPct val="100000"/>
              </a:lnSpc>
              <a:spcBef>
                <a:spcPts val="0"/>
              </a:spcBef>
              <a:spcAft>
                <a:spcPts val="1200"/>
              </a:spcAft>
            </a:pPr>
            <a:r>
              <a:rPr lang="fr-FR" sz="1200" dirty="0"/>
              <a:t>Conditionnement en tissus des sets d’instruments</a:t>
            </a:r>
          </a:p>
          <a:p>
            <a:pPr>
              <a:lnSpc>
                <a:spcPct val="100000"/>
              </a:lnSpc>
              <a:spcBef>
                <a:spcPts val="0"/>
              </a:spcBef>
              <a:spcAft>
                <a:spcPts val="1200"/>
              </a:spcAft>
            </a:pPr>
            <a:r>
              <a:rPr lang="fr-FR" sz="1200" dirty="0"/>
              <a:t>Utilisation de réservoir d’eau en plastique avec robinet au niveau de chaque service sans eau courante</a:t>
            </a:r>
          </a:p>
          <a:p>
            <a:pPr>
              <a:lnSpc>
                <a:spcPct val="100000"/>
              </a:lnSpc>
              <a:spcBef>
                <a:spcPts val="0"/>
              </a:spcBef>
              <a:spcAft>
                <a:spcPts val="1200"/>
              </a:spcAft>
            </a:pPr>
            <a:r>
              <a:rPr lang="fr-FR" sz="1200" dirty="0"/>
              <a:t>Utilisation de produits disponibles localement : savon liquide (détergent) pour les mains et le trempage des instruments, lave-vitre (détergent-désinfectant) pour les surfaces hautes</a:t>
            </a: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61</a:t>
            </a:fld>
            <a:endParaRPr lang="fr-FR"/>
          </a:p>
        </p:txBody>
      </p:sp>
    </p:spTree>
    <p:extLst>
      <p:ext uri="{BB962C8B-B14F-4D97-AF65-F5344CB8AC3E}">
        <p14:creationId xmlns:p14="http://schemas.microsoft.com/office/powerpoint/2010/main" val="6516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00000"/>
              </a:lnSpc>
              <a:spcBef>
                <a:spcPts val="0"/>
              </a:spcBef>
              <a:spcAft>
                <a:spcPts val="1200"/>
              </a:spcAft>
              <a:buNone/>
            </a:pPr>
            <a:r>
              <a:rPr lang="fr-FR" sz="1100" b="1" dirty="0"/>
              <a:t>Pour la pérennisation du système :</a:t>
            </a:r>
          </a:p>
          <a:p>
            <a:pPr>
              <a:lnSpc>
                <a:spcPct val="100000"/>
              </a:lnSpc>
              <a:spcBef>
                <a:spcPts val="0"/>
              </a:spcBef>
              <a:spcAft>
                <a:spcPts val="1200"/>
              </a:spcAft>
            </a:pPr>
            <a:r>
              <a:rPr lang="fr-FR" sz="1100" dirty="0"/>
              <a:t>Collaboration avec le COGES pour la mise en place d’un système de participation des bénéficiaires pour l’achat des consommables (savon liquide, gaz, …)</a:t>
            </a:r>
          </a:p>
          <a:p>
            <a:pPr>
              <a:lnSpc>
                <a:spcPct val="100000"/>
              </a:lnSpc>
              <a:spcBef>
                <a:spcPts val="0"/>
              </a:spcBef>
              <a:spcAft>
                <a:spcPts val="1200"/>
              </a:spcAft>
            </a:pPr>
            <a:r>
              <a:rPr lang="fr-FR" sz="1100" dirty="0"/>
              <a:t>Formation et collaboration de l’ensemble du personnel : personnel médical, personnel administratif et personnel d’appui</a:t>
            </a:r>
          </a:p>
          <a:p>
            <a:pPr>
              <a:lnSpc>
                <a:spcPct val="100000"/>
              </a:lnSpc>
              <a:spcBef>
                <a:spcPts val="0"/>
              </a:spcBef>
              <a:spcAft>
                <a:spcPts val="1200"/>
              </a:spcAft>
            </a:pPr>
            <a:r>
              <a:rPr lang="fr-FR" sz="1100" dirty="0"/>
              <a:t>Un cahier de stérilisation par centre de santé</a:t>
            </a:r>
          </a:p>
          <a:p>
            <a:pPr>
              <a:lnSpc>
                <a:spcPct val="100000"/>
              </a:lnSpc>
              <a:spcBef>
                <a:spcPts val="0"/>
              </a:spcBef>
              <a:spcAft>
                <a:spcPts val="1200"/>
              </a:spcAft>
            </a:pPr>
            <a:r>
              <a:rPr lang="fr-FR" sz="1100" dirty="0"/>
              <a:t>Un cahier de recettes-dépenses par centre de santé</a:t>
            </a:r>
          </a:p>
          <a:p>
            <a:pPr>
              <a:lnSpc>
                <a:spcPct val="100000"/>
              </a:lnSpc>
              <a:spcBef>
                <a:spcPts val="0"/>
              </a:spcBef>
              <a:spcAft>
                <a:spcPts val="1200"/>
              </a:spcAft>
            </a:pPr>
            <a:r>
              <a:rPr lang="fr-FR" sz="1100" dirty="0"/>
              <a:t>Suivi par l’équipe du district sanitaire</a:t>
            </a: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62</a:t>
            </a:fld>
            <a:endParaRPr lang="fr-FR"/>
          </a:p>
        </p:txBody>
      </p:sp>
    </p:spTree>
    <p:extLst>
      <p:ext uri="{BB962C8B-B14F-4D97-AF65-F5344CB8AC3E}">
        <p14:creationId xmlns:p14="http://schemas.microsoft.com/office/powerpoint/2010/main" val="197220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1200"/>
              </a:spcAft>
              <a:buClrTx/>
              <a:buSzTx/>
              <a:buFontTx/>
              <a:buNone/>
              <a:tabLst/>
              <a:defRPr/>
            </a:pPr>
            <a:r>
              <a:rPr lang="fr-FR" sz="1200" dirty="0"/>
              <a:t>Amélioration de la qualité / sécurité des soins </a:t>
            </a:r>
          </a:p>
          <a:p>
            <a:pPr marL="0" marR="0" indent="0" algn="l" defTabSz="914400" rtl="0" eaLnBrk="1" fontAlgn="auto" latinLnBrk="0" hangingPunct="1">
              <a:lnSpc>
                <a:spcPct val="120000"/>
              </a:lnSpc>
              <a:spcBef>
                <a:spcPts val="0"/>
              </a:spcBef>
              <a:spcAft>
                <a:spcPts val="1200"/>
              </a:spcAft>
              <a:buClrTx/>
              <a:buSzTx/>
              <a:buFontTx/>
              <a:buNone/>
              <a:tabLst/>
              <a:defRPr/>
            </a:pPr>
            <a:r>
              <a:rPr lang="fr-FR" sz="1200" dirty="0"/>
              <a:t> ex: Cicatrices rapides des plaies </a:t>
            </a:r>
          </a:p>
          <a:p>
            <a:pPr>
              <a:lnSpc>
                <a:spcPct val="120000"/>
              </a:lnSpc>
              <a:spcBef>
                <a:spcPts val="0"/>
              </a:spcBef>
              <a:spcAft>
                <a:spcPts val="1200"/>
              </a:spcAft>
            </a:pPr>
            <a:endParaRPr lang="fr-FR" dirty="0">
              <a:solidFill>
                <a:schemeClr val="accent1">
                  <a:lumMod val="50000"/>
                </a:schemeClr>
              </a:solidFill>
            </a:endParaRPr>
          </a:p>
        </p:txBody>
      </p:sp>
      <p:sp>
        <p:nvSpPr>
          <p:cNvPr id="4" name="Espace réservé du numéro de diapositive 3"/>
          <p:cNvSpPr>
            <a:spLocks noGrp="1"/>
          </p:cNvSpPr>
          <p:nvPr>
            <p:ph type="sldNum" sz="quarter" idx="10"/>
          </p:nvPr>
        </p:nvSpPr>
        <p:spPr/>
        <p:txBody>
          <a:bodyPr/>
          <a:lstStyle/>
          <a:p>
            <a:fld id="{97C85332-8666-4C5D-8E52-56931288B9E1}" type="slidenum">
              <a:rPr lang="fr-FR" smtClean="0"/>
              <a:t>63</a:t>
            </a:fld>
            <a:endParaRPr lang="fr-FR"/>
          </a:p>
        </p:txBody>
      </p:sp>
    </p:spTree>
    <p:extLst>
      <p:ext uri="{BB962C8B-B14F-4D97-AF65-F5344CB8AC3E}">
        <p14:creationId xmlns:p14="http://schemas.microsoft.com/office/powerpoint/2010/main" val="252520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22/04/2021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22/04/2021</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8.jpeg"/><Relationship Id="rId7" Type="http://schemas.openxmlformats.org/officeDocument/2006/relationships/image" Target="../media/image81.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94.jpe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jpeg"/><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1.jpeg"/><Relationship Id="rId5" Type="http://schemas.openxmlformats.org/officeDocument/2006/relationships/image" Target="../media/image99.png"/><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jpeg"/><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jpe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3.jpeg"/><Relationship Id="rId7"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5.jpeg"/><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jpeg"/><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jpeg"/><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0.jpeg"/><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63.png"/><Relationship Id="rId4" Type="http://schemas.openxmlformats.org/officeDocument/2006/relationships/image" Target="../media/image115.jpeg"/><Relationship Id="rId9"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1412776"/>
            <a:ext cx="7772400" cy="720080"/>
          </a:xfrm>
        </p:spPr>
        <p:txBody>
          <a:bodyPr>
            <a:noAutofit/>
          </a:bodyPr>
          <a:lstStyle/>
          <a:p>
            <a:r>
              <a:rPr lang="fr-FR" sz="2400" b="1" dirty="0">
                <a:solidFill>
                  <a:srgbClr val="00823B"/>
                </a:solidFill>
              </a:rPr>
              <a:t>Projet d’appui au développement intégré  de la santé orale par une approche transversale à Madagascar – phase </a:t>
            </a:r>
            <a:r>
              <a:rPr lang="fr-FR" sz="2400" b="1" dirty="0" smtClean="0">
                <a:solidFill>
                  <a:srgbClr val="00823B"/>
                </a:solidFill>
              </a:rPr>
              <a:t>2</a:t>
            </a:r>
            <a:endParaRPr lang="fr-FR" sz="2400" dirty="0">
              <a:solidFill>
                <a:srgbClr val="00823B"/>
              </a:solidFill>
            </a:endParaRPr>
          </a:p>
        </p:txBody>
      </p:sp>
      <p:sp>
        <p:nvSpPr>
          <p:cNvPr id="3" name="Sous-titre 2"/>
          <p:cNvSpPr>
            <a:spLocks noGrp="1"/>
          </p:cNvSpPr>
          <p:nvPr>
            <p:ph type="subTitle" idx="1"/>
          </p:nvPr>
        </p:nvSpPr>
        <p:spPr>
          <a:xfrm>
            <a:off x="5364088" y="212283"/>
            <a:ext cx="3592487" cy="786713"/>
          </a:xfrm>
        </p:spPr>
        <p:txBody>
          <a:bodyPr>
            <a:normAutofit fontScale="85000" lnSpcReduction="10000"/>
          </a:bodyPr>
          <a:lstStyle/>
          <a:p>
            <a:r>
              <a:rPr lang="fr-FR" dirty="0" smtClean="0">
                <a:solidFill>
                  <a:schemeClr val="tx1"/>
                </a:solidFill>
              </a:rPr>
              <a:t>Séance de présentation</a:t>
            </a:r>
          </a:p>
          <a:p>
            <a:r>
              <a:rPr lang="fr-FR" sz="2000" i="1" dirty="0" smtClean="0">
                <a:solidFill>
                  <a:schemeClr val="tx1"/>
                </a:solidFill>
              </a:rPr>
              <a:t>19 avril 2021</a:t>
            </a:r>
            <a:endParaRPr lang="fr-FR" sz="2000" i="1" dirty="0">
              <a:solidFill>
                <a:schemeClr val="tx1"/>
              </a:solidFill>
            </a:endParaRPr>
          </a:p>
        </p:txBody>
      </p:sp>
      <p:pic>
        <p:nvPicPr>
          <p:cNvPr id="1026" name="Picture 2" descr="E:\D - LAETITIA - DONNEES\DISQUE D\AOI\Logo\logo-AOI-ne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17423"/>
            <a:ext cx="2763197" cy="976434"/>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0" y="1093066"/>
            <a:ext cx="642910" cy="5764934"/>
          </a:xfrm>
          <a:prstGeom prst="rect">
            <a:avLst/>
          </a:prstGeom>
          <a:solidFill>
            <a:schemeClr val="bg1"/>
          </a:solidFill>
        </p:spPr>
        <p:txBody>
          <a:bodyPr vert="wordArtVert"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smtClean="0">
                <a:solidFill>
                  <a:srgbClr val="FF0000"/>
                </a:solidFill>
              </a:rPr>
              <a:t>MADAGASCAR</a:t>
            </a:r>
            <a:endParaRPr lang="fr-FR" sz="3600" b="1" dirty="0">
              <a:solidFill>
                <a:srgbClr val="FF0000"/>
              </a:solidFill>
            </a:endParaRPr>
          </a:p>
        </p:txBody>
      </p:sp>
      <p:pic>
        <p:nvPicPr>
          <p:cNvPr id="1027" name="Picture 3" descr="E:\D - LAETITIA - DONNEES\DISQUE D\AOI\Projet AFD_AOI - Phase II\PHOTO\vie quotidienne\IMG_19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648" y="2276872"/>
            <a:ext cx="6840760" cy="456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07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Historique de l’iodation et fluoration du sel</a:t>
            </a:r>
            <a:br>
              <a:rPr lang="fr-FR" sz="3200" b="1" dirty="0" smtClean="0">
                <a:solidFill>
                  <a:srgbClr val="0070C0"/>
                </a:solidFill>
              </a:rPr>
            </a:br>
            <a:r>
              <a:rPr lang="fr-FR" sz="3200" b="1" dirty="0" smtClean="0">
                <a:solidFill>
                  <a:srgbClr val="0070C0"/>
                </a:solidFill>
              </a:rPr>
              <a:t> à Madagascar</a:t>
            </a:r>
            <a:endParaRPr lang="fr-FR" sz="3200" b="1" dirty="0">
              <a:solidFill>
                <a:srgbClr val="0070C0"/>
              </a:solidFill>
            </a:endParaRPr>
          </a:p>
        </p:txBody>
      </p:sp>
      <p:sp>
        <p:nvSpPr>
          <p:cNvPr id="3" name="Espace réservé du contenu 2"/>
          <p:cNvSpPr>
            <a:spLocks noGrp="1"/>
          </p:cNvSpPr>
          <p:nvPr>
            <p:ph idx="1"/>
          </p:nvPr>
        </p:nvSpPr>
        <p:spPr>
          <a:xfrm>
            <a:off x="467544" y="1556792"/>
            <a:ext cx="7848873" cy="4824535"/>
          </a:xfrm>
        </p:spPr>
        <p:txBody>
          <a:bodyPr>
            <a:normAutofit lnSpcReduction="10000"/>
          </a:bodyPr>
          <a:lstStyle/>
          <a:p>
            <a:pPr>
              <a:spcAft>
                <a:spcPts val="1200"/>
              </a:spcAft>
            </a:pPr>
            <a:r>
              <a:rPr lang="fr-FR" sz="2400" dirty="0" smtClean="0"/>
              <a:t>Instauration de l’iodation </a:t>
            </a:r>
            <a:r>
              <a:rPr lang="fr-FR" sz="2400" dirty="0"/>
              <a:t>universelle du sel </a:t>
            </a:r>
            <a:r>
              <a:rPr lang="fr-FR" sz="2400" dirty="0" smtClean="0"/>
              <a:t>à </a:t>
            </a:r>
            <a:r>
              <a:rPr lang="fr-FR" sz="2400" dirty="0"/>
              <a:t>Madagascar </a:t>
            </a:r>
            <a:r>
              <a:rPr lang="fr-FR" sz="2400" dirty="0">
                <a:solidFill>
                  <a:srgbClr val="FF0000"/>
                </a:solidFill>
              </a:rPr>
              <a:t>en 1995 </a:t>
            </a:r>
            <a:endParaRPr lang="fr-FR" sz="2400" dirty="0" smtClean="0">
              <a:solidFill>
                <a:srgbClr val="FF0000"/>
              </a:solidFill>
            </a:endParaRPr>
          </a:p>
          <a:p>
            <a:pPr>
              <a:spcAft>
                <a:spcPts val="1200"/>
              </a:spcAft>
            </a:pPr>
            <a:r>
              <a:rPr lang="fr-FR" sz="2400" dirty="0" smtClean="0"/>
              <a:t>Instauration de la </a:t>
            </a:r>
            <a:r>
              <a:rPr lang="fr-FR" sz="2400" dirty="0"/>
              <a:t>fluoration du sel  iodé </a:t>
            </a:r>
            <a:r>
              <a:rPr lang="fr-FR" sz="2400" dirty="0">
                <a:solidFill>
                  <a:srgbClr val="FF0000"/>
                </a:solidFill>
              </a:rPr>
              <a:t>e</a:t>
            </a:r>
            <a:r>
              <a:rPr lang="fr-FR" sz="2400" dirty="0" smtClean="0">
                <a:solidFill>
                  <a:srgbClr val="FF0000"/>
                </a:solidFill>
              </a:rPr>
              <a:t>n 2005 </a:t>
            </a:r>
            <a:r>
              <a:rPr lang="fr-FR" sz="2400" dirty="0" smtClean="0"/>
              <a:t>par </a:t>
            </a:r>
            <a:r>
              <a:rPr lang="fr-FR" sz="2400" dirty="0"/>
              <a:t>le Ministère de la </a:t>
            </a:r>
            <a:r>
              <a:rPr lang="fr-FR" sz="2400" dirty="0" smtClean="0"/>
              <a:t>Santé Publique</a:t>
            </a:r>
            <a:endParaRPr lang="fr-FR" sz="2400" dirty="0"/>
          </a:p>
          <a:p>
            <a:pPr>
              <a:spcAft>
                <a:spcPts val="1200"/>
              </a:spcAft>
            </a:pPr>
            <a:r>
              <a:rPr lang="fr-FR" sz="2400" dirty="0" smtClean="0"/>
              <a:t>Evaluation </a:t>
            </a:r>
            <a:r>
              <a:rPr lang="fr-FR" sz="2400" dirty="0"/>
              <a:t>du programme de fluoration du sel iodé à Madagascar </a:t>
            </a:r>
            <a:r>
              <a:rPr lang="fr-FR" sz="2400" dirty="0" smtClean="0">
                <a:solidFill>
                  <a:srgbClr val="FF0000"/>
                </a:solidFill>
              </a:rPr>
              <a:t>en 2013 </a:t>
            </a:r>
            <a:r>
              <a:rPr lang="fr-FR" sz="2400" dirty="0" smtClean="0"/>
              <a:t>:  seule </a:t>
            </a:r>
            <a:r>
              <a:rPr lang="fr-FR" sz="2400" dirty="0"/>
              <a:t>une faible partie du sel alimentaire est iodée et </a:t>
            </a:r>
            <a:r>
              <a:rPr lang="fr-FR" sz="2400" dirty="0" smtClean="0"/>
              <a:t>fluorée avec des </a:t>
            </a:r>
            <a:r>
              <a:rPr lang="fr-FR" sz="2400" dirty="0"/>
              <a:t>teneurs </a:t>
            </a:r>
            <a:r>
              <a:rPr lang="fr-FR" sz="2400" dirty="0" smtClean="0"/>
              <a:t>en </a:t>
            </a:r>
            <a:r>
              <a:rPr lang="fr-FR" sz="2400" dirty="0"/>
              <a:t>dessous </a:t>
            </a:r>
            <a:r>
              <a:rPr lang="fr-FR" sz="2400" dirty="0" smtClean="0"/>
              <a:t>des recommandation de l’OMS</a:t>
            </a:r>
            <a:r>
              <a:rPr lang="fr-FR" sz="2400" dirty="0"/>
              <a:t>.</a:t>
            </a:r>
          </a:p>
          <a:p>
            <a:pPr>
              <a:spcAft>
                <a:spcPts val="1200"/>
              </a:spcAft>
            </a:pPr>
            <a:r>
              <a:rPr lang="fr-FR" sz="2400" dirty="0">
                <a:solidFill>
                  <a:srgbClr val="FF0000"/>
                </a:solidFill>
              </a:rPr>
              <a:t>En 2014</a:t>
            </a:r>
            <a:r>
              <a:rPr lang="fr-FR" sz="2400" dirty="0"/>
              <a:t>, </a:t>
            </a:r>
            <a:r>
              <a:rPr lang="fr-FR" sz="2400" dirty="0" smtClean="0"/>
              <a:t>relance </a:t>
            </a:r>
            <a:r>
              <a:rPr lang="fr-FR" sz="2400" dirty="0"/>
              <a:t>du programme d’iodation et de fluoration du sel </a:t>
            </a:r>
            <a:r>
              <a:rPr lang="fr-FR" sz="2400" dirty="0" smtClean="0"/>
              <a:t>par </a:t>
            </a:r>
            <a:r>
              <a:rPr lang="fr-FR" sz="2400" dirty="0"/>
              <a:t>le Ministère de la Santé </a:t>
            </a:r>
            <a:r>
              <a:rPr lang="fr-FR" sz="2400" dirty="0" smtClean="0"/>
              <a:t>Publique en </a:t>
            </a:r>
            <a:r>
              <a:rPr lang="fr-FR" sz="2400" dirty="0"/>
              <a:t>collaboration avec d’autres ministères concernés</a:t>
            </a:r>
          </a:p>
          <a:p>
            <a:pPr marL="0" indent="0">
              <a:buNone/>
            </a:pPr>
            <a:endParaRPr lang="fr-FR" sz="2400" dirty="0" smtClean="0"/>
          </a:p>
        </p:txBody>
      </p:sp>
      <p:pic>
        <p:nvPicPr>
          <p:cNvPr id="9" name="Image 8"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5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0543" y="4911303"/>
            <a:ext cx="7772400" cy="1470025"/>
          </a:xfrm>
        </p:spPr>
        <p:txBody>
          <a:bodyPr>
            <a:normAutofit/>
          </a:bodyPr>
          <a:lstStyle/>
          <a:p>
            <a:r>
              <a:rPr lang="fr-FR" sz="3600" b="1" dirty="0" smtClean="0">
                <a:solidFill>
                  <a:srgbClr val="00B050"/>
                </a:solidFill>
              </a:rPr>
              <a:t>3. APPUI A LA LEGISLATION SUR LA FLUORATION DU SEL A MADAGASCAR</a:t>
            </a:r>
            <a:endParaRPr lang="fr-FR" sz="3600" b="1" dirty="0">
              <a:solidFill>
                <a:srgbClr val="00B050"/>
              </a:solidFill>
            </a:endParaRP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E:\D - LAETITIA - DONNEES\DISQUE D\AOI\Projet AFD_AOI - Phase II\FLUORATION du SEL\COMMUNICATION\Photos illustration\fillette.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1403648" y="16158"/>
            <a:ext cx="6408712" cy="4968552"/>
          </a:xfrm>
          <a:prstGeom prst="rect">
            <a:avLst/>
          </a:prstGeom>
          <a:noFill/>
          <a:ln>
            <a:noFill/>
          </a:ln>
        </p:spPr>
      </p:pic>
    </p:spTree>
    <p:extLst>
      <p:ext uri="{BB962C8B-B14F-4D97-AF65-F5344CB8AC3E}">
        <p14:creationId xmlns:p14="http://schemas.microsoft.com/office/powerpoint/2010/main" val="18072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Législation à Madagascar</a:t>
            </a:r>
            <a:endParaRPr lang="fr-FR" sz="3200" b="1" dirty="0">
              <a:solidFill>
                <a:srgbClr val="0070C0"/>
              </a:solidFill>
            </a:endParaRPr>
          </a:p>
        </p:txBody>
      </p:sp>
      <p:sp>
        <p:nvSpPr>
          <p:cNvPr id="3" name="Espace réservé du contenu 2"/>
          <p:cNvSpPr>
            <a:spLocks noGrp="1"/>
          </p:cNvSpPr>
          <p:nvPr>
            <p:ph idx="1"/>
          </p:nvPr>
        </p:nvSpPr>
        <p:spPr>
          <a:xfrm>
            <a:off x="603806" y="1340768"/>
            <a:ext cx="7848873" cy="4464497"/>
          </a:xfrm>
        </p:spPr>
        <p:txBody>
          <a:bodyPr>
            <a:normAutofit/>
          </a:bodyPr>
          <a:lstStyle/>
          <a:p>
            <a:pPr>
              <a:spcAft>
                <a:spcPts val="1200"/>
              </a:spcAft>
            </a:pPr>
            <a:r>
              <a:rPr lang="fr-FR" sz="2400" dirty="0" smtClean="0">
                <a:solidFill>
                  <a:srgbClr val="FF0000"/>
                </a:solidFill>
              </a:rPr>
              <a:t>2014</a:t>
            </a:r>
            <a:r>
              <a:rPr lang="fr-FR" sz="2400" dirty="0" smtClean="0"/>
              <a:t> appui </a:t>
            </a:r>
            <a:r>
              <a:rPr lang="fr-FR" sz="2400" dirty="0"/>
              <a:t>d</a:t>
            </a:r>
            <a:r>
              <a:rPr lang="fr-FR" sz="2400" dirty="0" smtClean="0"/>
              <a:t>u SSOABD pour la mise en place avec les autres acteurs institutionnels du </a:t>
            </a:r>
            <a:r>
              <a:rPr lang="fr-FR" sz="2400" dirty="0"/>
              <a:t>décret 2014-1771 sur l’obligation d’ioder et fluorer le sel </a:t>
            </a:r>
            <a:r>
              <a:rPr lang="fr-FR" sz="2400" dirty="0" smtClean="0"/>
              <a:t>alimentaire. </a:t>
            </a:r>
            <a:endParaRPr lang="fr-FR" sz="2400" dirty="0"/>
          </a:p>
          <a:p>
            <a:pPr>
              <a:spcAft>
                <a:spcPts val="1200"/>
              </a:spcAft>
            </a:pPr>
            <a:r>
              <a:rPr lang="fr-FR" sz="2400" dirty="0"/>
              <a:t>En octobre </a:t>
            </a:r>
            <a:r>
              <a:rPr lang="fr-FR" sz="2400" dirty="0">
                <a:solidFill>
                  <a:srgbClr val="FF0000"/>
                </a:solidFill>
              </a:rPr>
              <a:t>2016</a:t>
            </a:r>
            <a:r>
              <a:rPr lang="fr-FR" sz="2400" dirty="0"/>
              <a:t>, une note ministérielle a été diffusée sur l’utilisation du logo SIF (Sel Iodé et Fluoré) ainsi que sur les inscriptions à mettre sur les sacs de sel en fonction de leur destination (sel iodé et fluoré, sel industriel, sel destiné à l’exportation). </a:t>
            </a:r>
          </a:p>
          <a:p>
            <a:pPr>
              <a:spcAft>
                <a:spcPts val="1200"/>
              </a:spcAft>
            </a:pPr>
            <a:r>
              <a:rPr lang="fr-FR" sz="2400" dirty="0"/>
              <a:t>En mai </a:t>
            </a:r>
            <a:r>
              <a:rPr lang="fr-FR" sz="2400" dirty="0">
                <a:solidFill>
                  <a:srgbClr val="FF0000"/>
                </a:solidFill>
              </a:rPr>
              <a:t>2019</a:t>
            </a:r>
            <a:r>
              <a:rPr lang="fr-FR" sz="2400" dirty="0"/>
              <a:t>, l’arrêté d’application du décret 2014-1771 a été ratifié par l’ensemble des ministères concernés</a:t>
            </a:r>
            <a:endParaRPr lang="fr-FR" sz="2400" dirty="0" smtClean="0"/>
          </a:p>
        </p:txBody>
      </p:sp>
      <p:pic>
        <p:nvPicPr>
          <p:cNvPr id="9" name="Image 8"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03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8032" y="5177065"/>
            <a:ext cx="7772400" cy="1060248"/>
          </a:xfrm>
        </p:spPr>
        <p:txBody>
          <a:bodyPr>
            <a:normAutofit/>
          </a:bodyPr>
          <a:lstStyle/>
          <a:p>
            <a:r>
              <a:rPr lang="fr-FR" sz="3600" b="1" dirty="0">
                <a:solidFill>
                  <a:srgbClr val="00B050"/>
                </a:solidFill>
              </a:rPr>
              <a:t>4</a:t>
            </a:r>
            <a:r>
              <a:rPr lang="fr-FR" sz="3600" b="1" dirty="0" smtClean="0">
                <a:solidFill>
                  <a:srgbClr val="00B050"/>
                </a:solidFill>
              </a:rPr>
              <a:t>. APPUI AU CONTRÔLE QUALITE</a:t>
            </a:r>
            <a:endParaRPr lang="fr-FR" sz="3600" b="1" dirty="0">
              <a:solidFill>
                <a:srgbClr val="00B050"/>
              </a:solidFill>
            </a:endParaRPr>
          </a:p>
        </p:txBody>
      </p:sp>
      <p:pic>
        <p:nvPicPr>
          <p:cNvPr id="1536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302749"/>
            <a:ext cx="6408712" cy="479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2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719" y="4434543"/>
            <a:ext cx="9073689" cy="1800200"/>
          </a:xfrm>
        </p:spPr>
        <p:txBody>
          <a:bodyPr>
            <a:normAutofit fontScale="90000"/>
          </a:bodyPr>
          <a:lstStyle/>
          <a:p>
            <a:r>
              <a:rPr lang="fr-FR" sz="4000" b="1" dirty="0" smtClean="0"/>
              <a:t>APPUI AU CONTRÔLE QUALITE </a:t>
            </a:r>
            <a:br>
              <a:rPr lang="fr-FR" sz="4000" b="1" dirty="0" smtClean="0"/>
            </a:br>
            <a:r>
              <a:rPr lang="fr-FR" sz="3100" b="1" u="sng" dirty="0" smtClean="0">
                <a:solidFill>
                  <a:srgbClr val="0070C0"/>
                </a:solidFill>
              </a:rPr>
              <a:t>Formation des personnels de laboratoire</a:t>
            </a:r>
            <a:r>
              <a:rPr lang="fr-FR" sz="3100" b="1" dirty="0" smtClean="0">
                <a:solidFill>
                  <a:srgbClr val="0070C0"/>
                </a:solidFill>
              </a:rPr>
              <a:t> </a:t>
            </a:r>
            <a:br>
              <a:rPr lang="fr-FR" sz="3100" b="1" dirty="0" smtClean="0">
                <a:solidFill>
                  <a:srgbClr val="0070C0"/>
                </a:solidFill>
              </a:rPr>
            </a:br>
            <a:r>
              <a:rPr lang="fr-FR" sz="3100" b="1" dirty="0" smtClean="0">
                <a:solidFill>
                  <a:srgbClr val="0070C0"/>
                </a:solidFill>
              </a:rPr>
              <a:t>et </a:t>
            </a:r>
            <a:r>
              <a:rPr lang="fr-FR" sz="3100" b="1" u="sng" dirty="0" smtClean="0">
                <a:solidFill>
                  <a:srgbClr val="0070C0"/>
                </a:solidFill>
              </a:rPr>
              <a:t>dotation de matériels d’analyse de l’iode et du fluor </a:t>
            </a:r>
            <a:r>
              <a:rPr lang="fr-FR" sz="3100" b="1" dirty="0" smtClean="0">
                <a:solidFill>
                  <a:srgbClr val="0070C0"/>
                </a:solidFill>
              </a:rPr>
              <a:t>:</a:t>
            </a:r>
            <a:endParaRPr lang="fr-FR" sz="3100" b="1" dirty="0"/>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D - LAETITIA - DONNEES\DISQUE D\AOI\Projet AFD_AOI - Phase II\FLUORATION du SEL\Formation Essai bétonnière Morondava - déc 18\Photo\mélange &amp; analyse\IMG_929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71800" y="188641"/>
            <a:ext cx="336615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0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44624"/>
            <a:ext cx="8229600" cy="778098"/>
          </a:xfrm>
        </p:spPr>
        <p:txBody>
          <a:bodyPr>
            <a:noAutofit/>
          </a:bodyPr>
          <a:lstStyle/>
          <a:p>
            <a:r>
              <a:rPr lang="fr-FR" sz="3200" b="1" dirty="0" smtClean="0">
                <a:solidFill>
                  <a:srgbClr val="0070C0"/>
                </a:solidFill>
              </a:rPr>
              <a:t>Appui au contrôle qualité du sel iodé et fluoré</a:t>
            </a:r>
            <a:endParaRPr lang="fr-FR" sz="3200" b="1" dirty="0">
              <a:solidFill>
                <a:srgbClr val="0070C0"/>
              </a:solidFill>
            </a:endParaRPr>
          </a:p>
        </p:txBody>
      </p:sp>
      <p:sp>
        <p:nvSpPr>
          <p:cNvPr id="3" name="Espace réservé du contenu 2"/>
          <p:cNvSpPr>
            <a:spLocks noGrp="1"/>
          </p:cNvSpPr>
          <p:nvPr>
            <p:ph idx="1"/>
          </p:nvPr>
        </p:nvSpPr>
        <p:spPr>
          <a:xfrm>
            <a:off x="144463" y="1082410"/>
            <a:ext cx="4571553" cy="5010885"/>
          </a:xfrm>
        </p:spPr>
        <p:txBody>
          <a:bodyPr>
            <a:normAutofit fontScale="92500" lnSpcReduction="20000"/>
          </a:bodyPr>
          <a:lstStyle/>
          <a:p>
            <a:pPr>
              <a:spcAft>
                <a:spcPts val="1200"/>
              </a:spcAft>
            </a:pPr>
            <a:r>
              <a:rPr lang="fr-FR" sz="2400" dirty="0"/>
              <a:t>Au niveau national, formations des techniciens et équipement en matériels d’analyse du fluor du laboratoire de l’</a:t>
            </a:r>
            <a:r>
              <a:rPr lang="fr-FR" sz="2400" dirty="0">
                <a:solidFill>
                  <a:srgbClr val="FF0000"/>
                </a:solidFill>
              </a:rPr>
              <a:t>ACSQDA</a:t>
            </a:r>
            <a:r>
              <a:rPr lang="fr-FR" sz="2400" dirty="0"/>
              <a:t>  </a:t>
            </a:r>
            <a:r>
              <a:rPr lang="fr-FR" sz="2400" dirty="0">
                <a:solidFill>
                  <a:schemeClr val="accent1"/>
                </a:solidFill>
              </a:rPr>
              <a:t>(en 2018)</a:t>
            </a:r>
            <a:r>
              <a:rPr lang="fr-FR" sz="2400" dirty="0"/>
              <a:t> ainsi que celui du </a:t>
            </a:r>
            <a:r>
              <a:rPr lang="fr-FR" sz="2400" dirty="0">
                <a:solidFill>
                  <a:srgbClr val="FF0000"/>
                </a:solidFill>
              </a:rPr>
              <a:t>SNUT </a:t>
            </a:r>
            <a:r>
              <a:rPr lang="fr-FR" sz="2400" dirty="0"/>
              <a:t>(2015). </a:t>
            </a:r>
          </a:p>
          <a:p>
            <a:pPr>
              <a:spcAft>
                <a:spcPts val="1200"/>
              </a:spcAft>
            </a:pPr>
            <a:r>
              <a:rPr lang="fr-FR" sz="2400" dirty="0"/>
              <a:t>Au niveau régional, les laboratoires de sel au niveau des DRS de </a:t>
            </a:r>
            <a:r>
              <a:rPr lang="fr-FR" sz="2400" dirty="0" err="1">
                <a:solidFill>
                  <a:srgbClr val="FF0000"/>
                </a:solidFill>
              </a:rPr>
              <a:t>Menabe</a:t>
            </a:r>
            <a:r>
              <a:rPr lang="fr-FR" sz="2400" dirty="0"/>
              <a:t>, </a:t>
            </a:r>
            <a:r>
              <a:rPr lang="fr-FR" sz="2400" dirty="0">
                <a:solidFill>
                  <a:srgbClr val="FF0000"/>
                </a:solidFill>
              </a:rPr>
              <a:t>DIANA</a:t>
            </a:r>
            <a:r>
              <a:rPr lang="fr-FR" sz="2400" dirty="0"/>
              <a:t> et </a:t>
            </a:r>
            <a:r>
              <a:rPr lang="fr-FR" sz="2400" dirty="0" err="1">
                <a:solidFill>
                  <a:srgbClr val="FF0000"/>
                </a:solidFill>
              </a:rPr>
              <a:t>Atsimo</a:t>
            </a:r>
            <a:r>
              <a:rPr lang="fr-FR" sz="2400" dirty="0">
                <a:solidFill>
                  <a:srgbClr val="FF0000"/>
                </a:solidFill>
              </a:rPr>
              <a:t> </a:t>
            </a:r>
            <a:r>
              <a:rPr lang="fr-FR" sz="2400" dirty="0" err="1">
                <a:solidFill>
                  <a:srgbClr val="FF0000"/>
                </a:solidFill>
              </a:rPr>
              <a:t>Andrefana</a:t>
            </a:r>
            <a:r>
              <a:rPr lang="fr-FR" sz="2400" dirty="0">
                <a:solidFill>
                  <a:srgbClr val="FF0000"/>
                </a:solidFill>
              </a:rPr>
              <a:t> </a:t>
            </a:r>
            <a:r>
              <a:rPr lang="fr-FR" sz="2400" dirty="0"/>
              <a:t>ont été également </a:t>
            </a:r>
            <a:r>
              <a:rPr lang="fr-FR" sz="2400" dirty="0">
                <a:solidFill>
                  <a:srgbClr val="0070C0"/>
                </a:solidFill>
              </a:rPr>
              <a:t>équipés</a:t>
            </a:r>
            <a:r>
              <a:rPr lang="fr-FR" sz="2400" dirty="0"/>
              <a:t> et les personnels </a:t>
            </a:r>
            <a:r>
              <a:rPr lang="fr-FR" sz="2400" dirty="0">
                <a:solidFill>
                  <a:srgbClr val="0070C0"/>
                </a:solidFill>
              </a:rPr>
              <a:t>formés à l’analyse de l’iode et du fluor </a:t>
            </a:r>
            <a:r>
              <a:rPr lang="fr-FR" sz="2400" dirty="0"/>
              <a:t>en 2018 et 2019.</a:t>
            </a:r>
          </a:p>
          <a:p>
            <a:pPr>
              <a:spcAft>
                <a:spcPts val="1200"/>
              </a:spcAft>
            </a:pPr>
            <a:r>
              <a:rPr lang="fr-FR" sz="2400" dirty="0" smtClean="0"/>
              <a:t>Fourniture </a:t>
            </a:r>
            <a:r>
              <a:rPr lang="fr-FR" sz="2400" dirty="0"/>
              <a:t>de réactifs d’analyse du fluor pour les laboratoires du Ministère de la Santé Publique  au niveau national et </a:t>
            </a:r>
            <a:r>
              <a:rPr lang="fr-FR" sz="2400" dirty="0" smtClean="0"/>
              <a:t>régional</a:t>
            </a:r>
          </a:p>
          <a:p>
            <a:endParaRPr lang="fr-FR" sz="2400" dirty="0"/>
          </a:p>
          <a:p>
            <a:pPr marL="0" indent="0">
              <a:buNone/>
            </a:pPr>
            <a:endParaRPr lang="fr-FR" sz="2400" dirty="0" smtClean="0"/>
          </a:p>
        </p:txBody>
      </p:sp>
      <p:pic>
        <p:nvPicPr>
          <p:cNvPr id="1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42730" y="3717032"/>
            <a:ext cx="3600873" cy="269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07480" y="908720"/>
            <a:ext cx="367240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28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Contrôle qualité en fluor du sel iodé et fluoré</a:t>
            </a:r>
            <a:endParaRPr lang="fr-FR" sz="3200" b="1" dirty="0">
              <a:solidFill>
                <a:srgbClr val="0070C0"/>
              </a:solidFill>
            </a:endParaRPr>
          </a:p>
        </p:txBody>
      </p:sp>
      <p:sp>
        <p:nvSpPr>
          <p:cNvPr id="3" name="Espace réservé du contenu 2"/>
          <p:cNvSpPr>
            <a:spLocks noGrp="1"/>
          </p:cNvSpPr>
          <p:nvPr>
            <p:ph idx="1"/>
          </p:nvPr>
        </p:nvSpPr>
        <p:spPr>
          <a:xfrm>
            <a:off x="4427984" y="1268760"/>
            <a:ext cx="4104456" cy="5184576"/>
          </a:xfrm>
        </p:spPr>
        <p:txBody>
          <a:bodyPr>
            <a:normAutofit/>
          </a:bodyPr>
          <a:lstStyle/>
          <a:p>
            <a:pPr>
              <a:spcAft>
                <a:spcPts val="1200"/>
              </a:spcAft>
            </a:pPr>
            <a:r>
              <a:rPr lang="fr-FR" sz="2400" dirty="0" smtClean="0"/>
              <a:t>Participation à la mise </a:t>
            </a:r>
            <a:r>
              <a:rPr lang="fr-FR" sz="2400" dirty="0"/>
              <a:t>en place de l’I-Team Nationale et régionales </a:t>
            </a:r>
            <a:r>
              <a:rPr lang="fr-FR" sz="2400" dirty="0" smtClean="0"/>
              <a:t>à </a:t>
            </a:r>
            <a:r>
              <a:rPr lang="fr-FR" sz="2400" dirty="0"/>
              <a:t>partir de l’année 2018 afin de rendre fonctionnel et opérationnel le système de contrôle interne et externe au niveau des laboratoires de sel et des producteurs de sel. </a:t>
            </a:r>
            <a:endParaRPr lang="fr-FR" sz="2400" dirty="0" smtClean="0"/>
          </a:p>
          <a:p>
            <a:pPr>
              <a:spcAft>
                <a:spcPts val="1200"/>
              </a:spcAft>
            </a:pPr>
            <a:r>
              <a:rPr lang="fr-FR" sz="2400" dirty="0" smtClean="0"/>
              <a:t>Contribution à l’élaboration du manuel de procédures de contrôle qualité du sel iodé et fluoré (2019)</a:t>
            </a:r>
          </a:p>
        </p:txBody>
      </p:sp>
      <p:pic>
        <p:nvPicPr>
          <p:cNvPr id="9" name="Image 8"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208089">
            <a:off x="610120" y="1505817"/>
            <a:ext cx="3567583" cy="4223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7004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rot="407734">
            <a:off x="5790253" y="1277367"/>
            <a:ext cx="2939770" cy="8633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00B050"/>
                </a:solidFill>
              </a:rPr>
              <a:t>2019 et 2020</a:t>
            </a:r>
            <a:endParaRPr lang="fr-FR" sz="4000" b="1" dirty="0">
              <a:solidFill>
                <a:srgbClr val="00B050"/>
              </a:solidFill>
            </a:endParaRPr>
          </a:p>
        </p:txBody>
      </p:sp>
      <p:sp>
        <p:nvSpPr>
          <p:cNvPr id="13" name="Titre 1"/>
          <p:cNvSpPr>
            <a:spLocks noGrp="1"/>
          </p:cNvSpPr>
          <p:nvPr>
            <p:ph type="title"/>
          </p:nvPr>
        </p:nvSpPr>
        <p:spPr>
          <a:xfrm>
            <a:off x="251520" y="130622"/>
            <a:ext cx="8496944" cy="778098"/>
          </a:xfrm>
        </p:spPr>
        <p:txBody>
          <a:bodyPr>
            <a:noAutofit/>
          </a:bodyPr>
          <a:lstStyle/>
          <a:p>
            <a:r>
              <a:rPr lang="fr-FR" sz="2400" b="1" dirty="0" smtClean="0">
                <a:solidFill>
                  <a:srgbClr val="0070C0"/>
                </a:solidFill>
              </a:rPr>
              <a:t>Formation du personnel et</a:t>
            </a:r>
            <a:br>
              <a:rPr lang="fr-FR" sz="2400" b="1" dirty="0" smtClean="0">
                <a:solidFill>
                  <a:srgbClr val="0070C0"/>
                </a:solidFill>
              </a:rPr>
            </a:br>
            <a:r>
              <a:rPr lang="fr-FR" sz="2400" b="1" dirty="0" smtClean="0">
                <a:solidFill>
                  <a:srgbClr val="0070C0"/>
                </a:solidFill>
              </a:rPr>
              <a:t> </a:t>
            </a:r>
            <a:r>
              <a:rPr lang="fr-FR" sz="2400" b="1" dirty="0">
                <a:solidFill>
                  <a:srgbClr val="0070C0"/>
                </a:solidFill>
              </a:rPr>
              <a:t>équipement en matériel d’analyse du </a:t>
            </a:r>
            <a:r>
              <a:rPr lang="fr-FR" sz="2400" b="1" dirty="0" smtClean="0">
                <a:solidFill>
                  <a:srgbClr val="0070C0"/>
                </a:solidFill>
              </a:rPr>
              <a:t>fluor</a:t>
            </a:r>
            <a:endParaRPr lang="fr-FR" sz="2400" b="1" dirty="0">
              <a:solidFill>
                <a:srgbClr val="0070C0"/>
              </a:solidFill>
            </a:endParaRPr>
          </a:p>
        </p:txBody>
      </p:sp>
      <p:sp>
        <p:nvSpPr>
          <p:cNvPr id="9" name="Espace réservé du contenu 2"/>
          <p:cNvSpPr txBox="1">
            <a:spLocks/>
          </p:cNvSpPr>
          <p:nvPr/>
        </p:nvSpPr>
        <p:spPr>
          <a:xfrm>
            <a:off x="5357254" y="2564904"/>
            <a:ext cx="3622712" cy="244827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spcAft>
                <a:spcPts val="1200"/>
              </a:spcAft>
              <a:buFont typeface="Arial" pitchFamily="34" charset="0"/>
              <a:buNone/>
            </a:pPr>
            <a:r>
              <a:rPr lang="fr-FR" sz="2400" dirty="0" smtClean="0"/>
              <a:t>Formation des membres des </a:t>
            </a:r>
            <a:r>
              <a:rPr lang="fr-FR" sz="2400" dirty="0" smtClean="0">
                <a:solidFill>
                  <a:schemeClr val="accent1"/>
                </a:solidFill>
              </a:rPr>
              <a:t>I-team </a:t>
            </a:r>
            <a:r>
              <a:rPr lang="fr-FR" sz="2400" dirty="0" err="1" smtClean="0">
                <a:solidFill>
                  <a:schemeClr val="accent1"/>
                </a:solidFill>
              </a:rPr>
              <a:t>Menabe</a:t>
            </a:r>
            <a:r>
              <a:rPr lang="fr-FR" sz="2400" dirty="0" smtClean="0">
                <a:solidFill>
                  <a:schemeClr val="accent1"/>
                </a:solidFill>
              </a:rPr>
              <a:t>, </a:t>
            </a:r>
            <a:r>
              <a:rPr lang="fr-FR" sz="2400" dirty="0" err="1" smtClean="0">
                <a:solidFill>
                  <a:schemeClr val="accent1"/>
                </a:solidFill>
              </a:rPr>
              <a:t>Vakinankaratra</a:t>
            </a:r>
            <a:r>
              <a:rPr lang="fr-FR" sz="2400" dirty="0" smtClean="0">
                <a:solidFill>
                  <a:schemeClr val="accent1"/>
                </a:solidFill>
              </a:rPr>
              <a:t>, et DIANA </a:t>
            </a:r>
            <a:r>
              <a:rPr lang="fr-FR" sz="2400" dirty="0" smtClean="0"/>
              <a:t>sur le manuel de procédures de contrôle qualité du sel iodé et fluoré</a:t>
            </a:r>
            <a:endParaRPr lang="fr-FR" sz="2400" dirty="0">
              <a:solidFill>
                <a:srgbClr val="FF0000"/>
              </a:solidFill>
            </a:endParaRP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E:\D - LAETITIA - DONNEES\DISQUE D\AOI\Projet AFD_AOI - Phase II\FLUORATION du SEL\Formation manuel de procédures Diégo - déc 2020\Photos\161816080_268881841347844_3197422205367275555_n.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311" y="1070888"/>
            <a:ext cx="4258681" cy="2574136"/>
          </a:xfrm>
          <a:prstGeom prst="rect">
            <a:avLst/>
          </a:prstGeom>
          <a:noFill/>
          <a:ln>
            <a:noFill/>
          </a:ln>
        </p:spPr>
      </p:pic>
      <p:pic>
        <p:nvPicPr>
          <p:cNvPr id="12" name="Image 11" descr="E:\D - LAETITIA - DONNEES\DISQUE D\AOI\Projet AFD_AOI - Phase II\FLUORATION du SEL\Formation manuel de procédures Diégo - déc 2020\Photos\162120324_2119056344898471_5405850379469410843_n.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7624" y="3789040"/>
            <a:ext cx="3960440" cy="2883783"/>
          </a:xfrm>
          <a:prstGeom prst="rect">
            <a:avLst/>
          </a:prstGeom>
          <a:noFill/>
          <a:ln>
            <a:noFill/>
          </a:ln>
        </p:spPr>
      </p:pic>
    </p:spTree>
    <p:extLst>
      <p:ext uri="{BB962C8B-B14F-4D97-AF65-F5344CB8AC3E}">
        <p14:creationId xmlns:p14="http://schemas.microsoft.com/office/powerpoint/2010/main" val="1312315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02630"/>
            <a:ext cx="8229600" cy="778098"/>
          </a:xfrm>
        </p:spPr>
        <p:txBody>
          <a:bodyPr>
            <a:noAutofit/>
          </a:bodyPr>
          <a:lstStyle/>
          <a:p>
            <a:r>
              <a:rPr lang="fr-FR" sz="3200" b="1" dirty="0" smtClean="0">
                <a:solidFill>
                  <a:srgbClr val="0070C0"/>
                </a:solidFill>
              </a:rPr>
              <a:t>Contrôle qualité du sel iodé et fluoré (suite)</a:t>
            </a:r>
            <a:endParaRPr lang="fr-FR" sz="3200" b="1" dirty="0">
              <a:solidFill>
                <a:srgbClr val="0070C0"/>
              </a:solidFill>
            </a:endParaRPr>
          </a:p>
        </p:txBody>
      </p:sp>
      <p:sp>
        <p:nvSpPr>
          <p:cNvPr id="3" name="Espace réservé du contenu 2"/>
          <p:cNvSpPr>
            <a:spLocks noGrp="1"/>
          </p:cNvSpPr>
          <p:nvPr>
            <p:ph idx="1"/>
          </p:nvPr>
        </p:nvSpPr>
        <p:spPr>
          <a:xfrm>
            <a:off x="179511" y="1052736"/>
            <a:ext cx="8784977" cy="2016224"/>
          </a:xfrm>
        </p:spPr>
        <p:txBody>
          <a:bodyPr>
            <a:normAutofit fontScale="92500" lnSpcReduction="10000"/>
          </a:bodyPr>
          <a:lstStyle/>
          <a:p>
            <a:r>
              <a:rPr lang="fr-FR" sz="2400" dirty="0" smtClean="0"/>
              <a:t>Au </a:t>
            </a:r>
            <a:r>
              <a:rPr lang="fr-FR" sz="2400" dirty="0"/>
              <a:t>niveau </a:t>
            </a:r>
            <a:r>
              <a:rPr lang="fr-FR" sz="2400" dirty="0">
                <a:solidFill>
                  <a:srgbClr val="FF0000"/>
                </a:solidFill>
              </a:rPr>
              <a:t>des producteurs de sel</a:t>
            </a:r>
            <a:r>
              <a:rPr lang="fr-FR" sz="2400" dirty="0"/>
              <a:t>, la CSM (Compagnie Salinière de Madagascar) Diégo, la CSD (Compagnie Salinière du Delta) </a:t>
            </a:r>
            <a:r>
              <a:rPr lang="fr-FR" sz="2400" dirty="0" err="1"/>
              <a:t>Menabe</a:t>
            </a:r>
            <a:r>
              <a:rPr lang="fr-FR" sz="2400" dirty="0"/>
              <a:t>, l’APSM (Association des producteurs de sel du </a:t>
            </a:r>
            <a:r>
              <a:rPr lang="fr-FR" sz="2400" dirty="0" err="1"/>
              <a:t>Menabe</a:t>
            </a:r>
            <a:r>
              <a:rPr lang="fr-FR" sz="2400" dirty="0"/>
              <a:t>), la NSEGSM (Nouvelle Société d'Exploitation des Grands Salins du </a:t>
            </a:r>
            <a:r>
              <a:rPr lang="fr-FR" sz="2400" dirty="0" err="1"/>
              <a:t>Menabe</a:t>
            </a:r>
            <a:r>
              <a:rPr lang="fr-FR" sz="2400" dirty="0"/>
              <a:t>) ont été </a:t>
            </a:r>
            <a:r>
              <a:rPr lang="fr-FR" sz="2400" dirty="0">
                <a:solidFill>
                  <a:srgbClr val="FF0000"/>
                </a:solidFill>
              </a:rPr>
              <a:t>formés et équipés en matériels d’analyse </a:t>
            </a:r>
            <a:r>
              <a:rPr lang="fr-FR" sz="2400" dirty="0" smtClean="0">
                <a:solidFill>
                  <a:srgbClr val="FF0000"/>
                </a:solidFill>
              </a:rPr>
              <a:t>du </a:t>
            </a:r>
            <a:r>
              <a:rPr lang="fr-FR" sz="2400" dirty="0">
                <a:solidFill>
                  <a:srgbClr val="FF0000"/>
                </a:solidFill>
              </a:rPr>
              <a:t>fluor </a:t>
            </a:r>
            <a:r>
              <a:rPr lang="fr-FR" sz="2400" dirty="0"/>
              <a:t>en 2018 et 2019. D’autres producteurs seront également formés et équipés.</a:t>
            </a:r>
          </a:p>
          <a:p>
            <a:pPr marL="0" indent="0">
              <a:buNone/>
            </a:pPr>
            <a:endParaRPr lang="fr-FR" sz="2400" dirty="0" smtClean="0"/>
          </a:p>
        </p:txBody>
      </p:sp>
      <p:pic>
        <p:nvPicPr>
          <p:cNvPr id="9" name="Image 8"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E:\D - LAETITIA - DONNEES\DISQUE D\AOI\Projet AFD_AOI - Phase II\FLUORATION du SEL\COMMUNICATION\Photos illustration\photo 3.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2123728" y="2924084"/>
            <a:ext cx="4680520" cy="3645024"/>
          </a:xfrm>
          <a:prstGeom prst="rect">
            <a:avLst/>
          </a:prstGeom>
          <a:noFill/>
          <a:ln>
            <a:noFill/>
          </a:ln>
        </p:spPr>
      </p:pic>
    </p:spTree>
    <p:extLst>
      <p:ext uri="{BB962C8B-B14F-4D97-AF65-F5344CB8AC3E}">
        <p14:creationId xmlns:p14="http://schemas.microsoft.com/office/powerpoint/2010/main" val="4038511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44624"/>
            <a:ext cx="8229600" cy="778098"/>
          </a:xfrm>
        </p:spPr>
        <p:txBody>
          <a:bodyPr>
            <a:noAutofit/>
          </a:bodyPr>
          <a:lstStyle/>
          <a:p>
            <a:r>
              <a:rPr lang="fr-FR" sz="3200" b="1" dirty="0" smtClean="0">
                <a:solidFill>
                  <a:srgbClr val="0070C0"/>
                </a:solidFill>
              </a:rPr>
              <a:t>Appui au contrôle qualité du sel iodé et fluoré</a:t>
            </a:r>
            <a:endParaRPr lang="fr-FR" sz="3200" b="1" dirty="0">
              <a:solidFill>
                <a:srgbClr val="0070C0"/>
              </a:solidFill>
            </a:endParaRPr>
          </a:p>
        </p:txBody>
      </p:sp>
      <p:pic>
        <p:nvPicPr>
          <p:cNvPr id="1126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8" y="3824850"/>
            <a:ext cx="3734760" cy="279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space réservé du contenu 2"/>
          <p:cNvSpPr txBox="1">
            <a:spLocks/>
          </p:cNvSpPr>
          <p:nvPr/>
        </p:nvSpPr>
        <p:spPr>
          <a:xfrm>
            <a:off x="107504" y="1102042"/>
            <a:ext cx="4824536" cy="54456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fr-FR" sz="2400" dirty="0" smtClean="0"/>
              <a:t>Appui à la résolution des problèmes d’analyse du fluor (problèmes liés aux matériels, problèmes liés à la maîtrise des techniques d’analyse), cas du laboratoire d’analyse de la région DIANA</a:t>
            </a:r>
          </a:p>
          <a:p>
            <a:pPr>
              <a:spcAft>
                <a:spcPts val="1200"/>
              </a:spcAft>
            </a:pPr>
            <a:endParaRPr lang="fr-FR" sz="2400" dirty="0" smtClean="0"/>
          </a:p>
          <a:p>
            <a:pPr>
              <a:spcAft>
                <a:spcPts val="1200"/>
              </a:spcAft>
            </a:pPr>
            <a:r>
              <a:rPr lang="fr-FR" sz="2400" dirty="0" smtClean="0"/>
              <a:t>Appui d’un producteur de sel à l’acquisition de réactifs et matériels d’analyse du fluor, cas de CSM Diégo</a:t>
            </a:r>
          </a:p>
        </p:txBody>
      </p:sp>
      <p:pic>
        <p:nvPicPr>
          <p:cNvPr id="1433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2160" y="908719"/>
            <a:ext cx="2758615" cy="286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8356" y="1196802"/>
            <a:ext cx="8229600" cy="1368102"/>
          </a:xfrm>
        </p:spPr>
        <p:txBody>
          <a:bodyPr>
            <a:normAutofit fontScale="92500" lnSpcReduction="20000"/>
          </a:bodyPr>
          <a:lstStyle/>
          <a:p>
            <a:r>
              <a:rPr lang="fr-FR" sz="2000" dirty="0" smtClean="0"/>
              <a:t>Une équipe nationale pluridisciplinaire dont chaque membre, avec l’appui de l’équipe internationale, concourt de diverses manières à l’atteinte des objectifs du projet </a:t>
            </a:r>
          </a:p>
          <a:p>
            <a:pPr marL="0" indent="0">
              <a:buNone/>
            </a:pPr>
            <a:r>
              <a:rPr lang="fr-FR" sz="2000" dirty="0" smtClean="0"/>
              <a:t>(coordination, conception, relation institutionnelle, plaidoyer, technique/médical, formation/suivi, logistique, administratif, …)</a:t>
            </a:r>
          </a:p>
          <a:p>
            <a:pPr marL="0" indent="0">
              <a:buNone/>
            </a:pPr>
            <a:endParaRPr lang="fr-FR" sz="16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2400" dirty="0" smtClean="0">
                <a:solidFill>
                  <a:schemeClr val="bg1"/>
                </a:solidFill>
              </a:rPr>
              <a:t>Le Projet </a:t>
            </a:r>
            <a:r>
              <a:rPr lang="fr-FR" sz="2400" dirty="0">
                <a:solidFill>
                  <a:schemeClr val="bg1"/>
                </a:solidFill>
              </a:rPr>
              <a:t>d’appui au développement intégré de la santé </a:t>
            </a:r>
            <a:r>
              <a:rPr lang="fr-FR" sz="2400" dirty="0" smtClean="0">
                <a:solidFill>
                  <a:schemeClr val="bg1"/>
                </a:solidFill>
              </a:rPr>
              <a:t>orale </a:t>
            </a:r>
            <a:br>
              <a:rPr lang="fr-FR" sz="2400" dirty="0" smtClean="0">
                <a:solidFill>
                  <a:schemeClr val="bg1"/>
                </a:solidFill>
              </a:rPr>
            </a:br>
            <a:r>
              <a:rPr lang="fr-FR" sz="2400" dirty="0" smtClean="0">
                <a:solidFill>
                  <a:schemeClr val="bg1"/>
                </a:solidFill>
              </a:rPr>
              <a:t>par </a:t>
            </a:r>
            <a:r>
              <a:rPr lang="fr-FR" sz="2400" dirty="0">
                <a:solidFill>
                  <a:schemeClr val="bg1"/>
                </a:solidFill>
              </a:rPr>
              <a:t>une approche </a:t>
            </a:r>
            <a:r>
              <a:rPr lang="fr-FR" sz="2400" dirty="0" smtClean="0">
                <a:solidFill>
                  <a:schemeClr val="bg1"/>
                </a:solidFill>
              </a:rPr>
              <a:t>transversale  à Madagascar – phase 2</a:t>
            </a:r>
            <a:endParaRPr lang="fr-FR" sz="2400" dirty="0">
              <a:solidFill>
                <a:schemeClr val="bg1"/>
              </a:solidFill>
            </a:endParaRPr>
          </a:p>
        </p:txBody>
      </p:sp>
      <p:pic>
        <p:nvPicPr>
          <p:cNvPr id="5122" name="Picture 2" descr="E:\D - LAETITIA - DONNEES\DISQUE D\AOI\Projet AFD_AOI - Phase II\PHOTO\aoi 3\IMG_43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2756873"/>
            <a:ext cx="6084751" cy="405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9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8032" y="5267846"/>
            <a:ext cx="7772400" cy="1060248"/>
          </a:xfrm>
        </p:spPr>
        <p:txBody>
          <a:bodyPr>
            <a:normAutofit fontScale="90000"/>
          </a:bodyPr>
          <a:lstStyle/>
          <a:p>
            <a:r>
              <a:rPr lang="fr-FR" sz="3600" b="1" dirty="0">
                <a:solidFill>
                  <a:srgbClr val="00B050"/>
                </a:solidFill>
              </a:rPr>
              <a:t>5</a:t>
            </a:r>
            <a:r>
              <a:rPr lang="fr-FR" sz="3600" b="1" dirty="0" smtClean="0">
                <a:solidFill>
                  <a:srgbClr val="00B050"/>
                </a:solidFill>
              </a:rPr>
              <a:t>. APPUI A LA PRODUCTION </a:t>
            </a:r>
            <a:br>
              <a:rPr lang="fr-FR" sz="3600" b="1" dirty="0" smtClean="0">
                <a:solidFill>
                  <a:srgbClr val="00B050"/>
                </a:solidFill>
              </a:rPr>
            </a:br>
            <a:r>
              <a:rPr lang="fr-FR" sz="3600" b="1" dirty="0" smtClean="0">
                <a:solidFill>
                  <a:srgbClr val="00B050"/>
                </a:solidFill>
              </a:rPr>
              <a:t>DE SEL IODE ET FLUORE</a:t>
            </a:r>
            <a:endParaRPr lang="fr-FR" sz="3600" b="1" dirty="0">
              <a:solidFill>
                <a:srgbClr val="00B050"/>
              </a:solidFill>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648" y="260648"/>
            <a:ext cx="6619622" cy="495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8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864" y="130622"/>
            <a:ext cx="8229600" cy="778098"/>
          </a:xfrm>
        </p:spPr>
        <p:txBody>
          <a:bodyPr>
            <a:noAutofit/>
          </a:bodyPr>
          <a:lstStyle/>
          <a:p>
            <a:r>
              <a:rPr lang="fr-FR" sz="3200" b="1" dirty="0" smtClean="0">
                <a:solidFill>
                  <a:srgbClr val="0070C0"/>
                </a:solidFill>
              </a:rPr>
              <a:t>Appui technique par un Ingénieur salin </a:t>
            </a:r>
            <a:endParaRPr lang="fr-FR" sz="3200" b="1" dirty="0">
              <a:solidFill>
                <a:srgbClr val="0070C0"/>
              </a:solidFill>
            </a:endParaRPr>
          </a:p>
        </p:txBody>
      </p:sp>
      <p:sp>
        <p:nvSpPr>
          <p:cNvPr id="5" name="Titre 1"/>
          <p:cNvSpPr txBox="1">
            <a:spLocks/>
          </p:cNvSpPr>
          <p:nvPr/>
        </p:nvSpPr>
        <p:spPr>
          <a:xfrm rot="407734">
            <a:off x="6066066" y="1339301"/>
            <a:ext cx="2641627"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00B050"/>
                </a:solidFill>
              </a:rPr>
              <a:t>Sept 2015</a:t>
            </a:r>
            <a:endParaRPr lang="fr-FR" sz="4000" b="1" dirty="0">
              <a:solidFill>
                <a:srgbClr val="00B050"/>
              </a:solidFill>
            </a:endParaRPr>
          </a:p>
        </p:txBody>
      </p:sp>
      <p:pic>
        <p:nvPicPr>
          <p:cNvPr id="8" name="Picture 4" descr="E:\D - LAETITIA - DONNEES\DISQUE D\AOI\Projet AFD_AOI - Phase II\FLUORATION du SEL\Mission AOI France - sept 2018\Photo sept 2018\WP_20180920_11_33_19_Pro.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5764" y="1185746"/>
            <a:ext cx="4167741" cy="26032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p:cNvSpPr txBox="1">
            <a:spLocks/>
          </p:cNvSpPr>
          <p:nvPr/>
        </p:nvSpPr>
        <p:spPr>
          <a:xfrm rot="21260282">
            <a:off x="5217509" y="2418433"/>
            <a:ext cx="2580401"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chemeClr val="accent6">
                    <a:lumMod val="50000"/>
                  </a:schemeClr>
                </a:solidFill>
              </a:rPr>
              <a:t>Sept 2016</a:t>
            </a:r>
            <a:endParaRPr lang="fr-FR" sz="4000" b="1" dirty="0">
              <a:solidFill>
                <a:schemeClr val="accent6">
                  <a:lumMod val="50000"/>
                </a:schemeClr>
              </a:solidFill>
            </a:endParaRPr>
          </a:p>
        </p:txBody>
      </p:sp>
      <p:pic>
        <p:nvPicPr>
          <p:cNvPr id="12" name="Picture 3" descr="E:\D - LAETITIA - DONNEES\DISQUE D\AOI\Projet AFD_AOI - Phase II\FLUORATION du SEL\Mission AOI France - sept 2018\Photo sept 2018\WP_20180920_10_51_44_Pro.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59632" y="4013840"/>
            <a:ext cx="2536246" cy="2533815"/>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p:cNvSpPr txBox="1">
            <a:spLocks/>
          </p:cNvSpPr>
          <p:nvPr/>
        </p:nvSpPr>
        <p:spPr>
          <a:xfrm rot="701306">
            <a:off x="5827968" y="3898338"/>
            <a:ext cx="2580401"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err="1" smtClean="0">
                <a:solidFill>
                  <a:srgbClr val="FFC000"/>
                </a:solidFill>
              </a:rPr>
              <a:t>Nov</a:t>
            </a:r>
            <a:r>
              <a:rPr lang="fr-FR" sz="4000" b="1" dirty="0" smtClean="0">
                <a:solidFill>
                  <a:srgbClr val="FFC000"/>
                </a:solidFill>
              </a:rPr>
              <a:t> 2018</a:t>
            </a:r>
            <a:endParaRPr lang="fr-FR" sz="4000" b="1" dirty="0">
              <a:solidFill>
                <a:srgbClr val="FFC000"/>
              </a:solidFill>
            </a:endParaRPr>
          </a:p>
        </p:txBody>
      </p:sp>
      <p:sp>
        <p:nvSpPr>
          <p:cNvPr id="14" name="Titre 1"/>
          <p:cNvSpPr txBox="1">
            <a:spLocks/>
          </p:cNvSpPr>
          <p:nvPr/>
        </p:nvSpPr>
        <p:spPr>
          <a:xfrm rot="21260282">
            <a:off x="5108145" y="5319422"/>
            <a:ext cx="2580401"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err="1" smtClean="0">
                <a:solidFill>
                  <a:srgbClr val="FF0000"/>
                </a:solidFill>
              </a:rPr>
              <a:t>Nov</a:t>
            </a:r>
            <a:r>
              <a:rPr lang="fr-FR" sz="4000" b="1" dirty="0" smtClean="0">
                <a:solidFill>
                  <a:srgbClr val="FF0000"/>
                </a:solidFill>
              </a:rPr>
              <a:t> 2019</a:t>
            </a:r>
            <a:endParaRPr lang="fr-FR" sz="4000" b="1" dirty="0">
              <a:solidFill>
                <a:srgbClr val="FF0000"/>
              </a:solidFill>
            </a:endParaRPr>
          </a:p>
        </p:txBody>
      </p:sp>
    </p:spTree>
    <p:extLst>
      <p:ext uri="{BB962C8B-B14F-4D97-AF65-F5344CB8AC3E}">
        <p14:creationId xmlns:p14="http://schemas.microsoft.com/office/powerpoint/2010/main" val="1587503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5"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
        <p:nvSpPr>
          <p:cNvPr id="17" name="Titre 1"/>
          <p:cNvSpPr>
            <a:spLocks noGrp="1"/>
          </p:cNvSpPr>
          <p:nvPr>
            <p:ph type="title"/>
          </p:nvPr>
        </p:nvSpPr>
        <p:spPr>
          <a:xfrm>
            <a:off x="518864" y="130622"/>
            <a:ext cx="8229600" cy="778098"/>
          </a:xfrm>
        </p:spPr>
        <p:txBody>
          <a:bodyPr>
            <a:noAutofit/>
          </a:bodyPr>
          <a:lstStyle/>
          <a:p>
            <a:r>
              <a:rPr lang="fr-FR" sz="3200" b="1" dirty="0" smtClean="0">
                <a:solidFill>
                  <a:srgbClr val="0070C0"/>
                </a:solidFill>
              </a:rPr>
              <a:t>Equipement en matériel de mélange, </a:t>
            </a:r>
            <a:endParaRPr lang="fr-FR" sz="3200" b="1" dirty="0">
              <a:solidFill>
                <a:srgbClr val="0070C0"/>
              </a:solidFill>
            </a:endParaRPr>
          </a:p>
        </p:txBody>
      </p:sp>
      <p:pic>
        <p:nvPicPr>
          <p:cNvPr id="12" name="Image 11" descr="D:\D - LAETITIA - DONNEES\DISQUE D\LAETITIA\Photos - petit appareil photo - 21 10 16\106NIKON\DSCN4476.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720" y="1484784"/>
            <a:ext cx="5040560" cy="3888432"/>
          </a:xfrm>
          <a:prstGeom prst="rect">
            <a:avLst/>
          </a:prstGeom>
          <a:noFill/>
          <a:ln w="9525">
            <a:noFill/>
            <a:miter lim="800000"/>
            <a:headEnd/>
            <a:tailEnd/>
          </a:ln>
        </p:spPr>
      </p:pic>
    </p:spTree>
    <p:extLst>
      <p:ext uri="{BB962C8B-B14F-4D97-AF65-F5344CB8AC3E}">
        <p14:creationId xmlns:p14="http://schemas.microsoft.com/office/powerpoint/2010/main" val="1245785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rot="407734">
            <a:off x="6277450" y="945314"/>
            <a:ext cx="1876075"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b="1" dirty="0" smtClean="0">
                <a:solidFill>
                  <a:srgbClr val="00B050"/>
                </a:solidFill>
              </a:rPr>
              <a:t>2018</a:t>
            </a:r>
            <a:endParaRPr lang="fr-FR" sz="5400" b="1" dirty="0">
              <a:solidFill>
                <a:srgbClr val="00B050"/>
              </a:solidFill>
            </a:endParaRPr>
          </a:p>
        </p:txBody>
      </p:sp>
      <p:sp>
        <p:nvSpPr>
          <p:cNvPr id="10" name="Espace réservé du contenu 2"/>
          <p:cNvSpPr txBox="1">
            <a:spLocks/>
          </p:cNvSpPr>
          <p:nvPr/>
        </p:nvSpPr>
        <p:spPr>
          <a:xfrm>
            <a:off x="971600" y="5949280"/>
            <a:ext cx="7139542" cy="79208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b="1" dirty="0" smtClean="0"/>
              <a:t>Novembre 2018 </a:t>
            </a:r>
            <a:r>
              <a:rPr lang="fr-FR" sz="2400" dirty="0" smtClean="0"/>
              <a:t>: Essai technique d’utilisation d’une cuve de mélange pour la fluoration du sel pour l’APSM (Association des Producteurs de sel du </a:t>
            </a:r>
            <a:r>
              <a:rPr lang="fr-FR" sz="2400" dirty="0" err="1" smtClean="0"/>
              <a:t>Menabe</a:t>
            </a:r>
            <a:r>
              <a:rPr lang="fr-FR" sz="2400" dirty="0" smtClean="0"/>
              <a:t>) </a:t>
            </a:r>
            <a:endParaRPr lang="fr-FR" sz="2400" dirty="0"/>
          </a:p>
          <a:p>
            <a:pPr marL="0" indent="0">
              <a:buFont typeface="Arial" pitchFamily="34" charset="0"/>
              <a:buNone/>
            </a:pPr>
            <a:endParaRPr lang="fr-FR" sz="2400" dirty="0" smtClean="0"/>
          </a:p>
        </p:txBody>
      </p:sp>
      <p:pic>
        <p:nvPicPr>
          <p:cNvPr id="11" name="Image 10"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2"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p:cNvSpPr>
            <a:spLocks noGrp="1"/>
          </p:cNvSpPr>
          <p:nvPr>
            <p:ph type="title"/>
          </p:nvPr>
        </p:nvSpPr>
        <p:spPr>
          <a:xfrm>
            <a:off x="518864" y="130622"/>
            <a:ext cx="8229600" cy="778098"/>
          </a:xfrm>
        </p:spPr>
        <p:txBody>
          <a:bodyPr>
            <a:noAutofit/>
          </a:bodyPr>
          <a:lstStyle/>
          <a:p>
            <a:r>
              <a:rPr lang="fr-FR" sz="3200" b="1" dirty="0" smtClean="0">
                <a:solidFill>
                  <a:srgbClr val="0070C0"/>
                </a:solidFill>
              </a:rPr>
              <a:t>Essai technique d’un matériel de mélange</a:t>
            </a:r>
            <a:endParaRPr lang="fr-FR" sz="3200" b="1" dirty="0">
              <a:solidFill>
                <a:srgbClr val="0070C0"/>
              </a:solidFill>
            </a:endParaRPr>
          </a:p>
        </p:txBody>
      </p:sp>
      <p:pic>
        <p:nvPicPr>
          <p:cNvPr id="15" name="Image 14" descr="C:\Users\Désiré\Desktop\arrivée\IMG_9240.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1196752"/>
            <a:ext cx="3600400" cy="2376264"/>
          </a:xfrm>
          <a:prstGeom prst="rect">
            <a:avLst/>
          </a:prstGeom>
          <a:noFill/>
          <a:ln w="9525">
            <a:noFill/>
            <a:miter lim="800000"/>
            <a:headEnd/>
            <a:tailEnd/>
          </a:ln>
        </p:spPr>
      </p:pic>
      <p:pic>
        <p:nvPicPr>
          <p:cNvPr id="4098" name="Picture 2" descr="E:\D - LAETITIA - DONNEES\DISQUE D\AOI\Projet AFD_AOI - Phase II\FLUORATION du SEL\Formation Essai bétonnière Morondava - déc 18\Photo\arrivée\IMG_921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1945" y="3954797"/>
            <a:ext cx="2718852" cy="18125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D - LAETITIA - DONNEES\DISQUE D\AOI\Projet AFD_AOI - Phase II\FLUORATION du SEL\Formation Essai bétonnière Morondava - déc 18\Photo\arrivée\IMG_924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1" y="3814709"/>
            <a:ext cx="2592288" cy="17281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D - LAETITIA - DONNEES\DISQUE D\AOI\Projet AFD_AOI - Phase II\FLUORATION du SEL\Formation Essai bétonnière Morondava - déc 18\Photo\mélange &amp; analyse\IMG_928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a:off x="5610389" y="2535536"/>
            <a:ext cx="3765690" cy="251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03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rot="407734">
            <a:off x="6416094" y="1651893"/>
            <a:ext cx="1876075"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b="1" dirty="0" smtClean="0">
                <a:solidFill>
                  <a:schemeClr val="accent2">
                    <a:lumMod val="75000"/>
                  </a:schemeClr>
                </a:solidFill>
              </a:rPr>
              <a:t>2019</a:t>
            </a:r>
            <a:endParaRPr lang="fr-FR" sz="5400" b="1" dirty="0">
              <a:solidFill>
                <a:schemeClr val="accent2">
                  <a:lumMod val="75000"/>
                </a:schemeClr>
              </a:solidFill>
            </a:endParaRPr>
          </a:p>
        </p:txBody>
      </p:sp>
      <p:sp>
        <p:nvSpPr>
          <p:cNvPr id="6" name="Espace réservé du contenu 2"/>
          <p:cNvSpPr txBox="1">
            <a:spLocks/>
          </p:cNvSpPr>
          <p:nvPr/>
        </p:nvSpPr>
        <p:spPr>
          <a:xfrm>
            <a:off x="1115616" y="5445224"/>
            <a:ext cx="7056784" cy="10081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fr-FR" sz="2400" b="1" dirty="0" err="1" smtClean="0"/>
              <a:t>Juil</a:t>
            </a:r>
            <a:r>
              <a:rPr lang="fr-FR" sz="2400" b="1" dirty="0" smtClean="0"/>
              <a:t> à </a:t>
            </a:r>
            <a:r>
              <a:rPr lang="fr-FR" sz="2400" b="1" dirty="0" err="1" smtClean="0"/>
              <a:t>nov</a:t>
            </a:r>
            <a:r>
              <a:rPr lang="fr-FR" sz="2400" b="1" dirty="0" smtClean="0"/>
              <a:t> 2019 </a:t>
            </a:r>
            <a:r>
              <a:rPr lang="fr-FR" sz="2400" dirty="0" smtClean="0"/>
              <a:t>: Dotation d’une cuve de mélange en inox alimentaire pour la fluoration du sel à </a:t>
            </a:r>
            <a:r>
              <a:rPr lang="fr-FR" sz="2400" dirty="0" smtClean="0">
                <a:solidFill>
                  <a:srgbClr val="0070C0"/>
                </a:solidFill>
              </a:rPr>
              <a:t>l’APSM</a:t>
            </a:r>
            <a:r>
              <a:rPr lang="fr-FR" sz="2400" dirty="0" smtClean="0"/>
              <a:t> (Association des Producteurs de Sel du </a:t>
            </a:r>
            <a:r>
              <a:rPr lang="fr-FR" sz="2400" dirty="0" err="1" smtClean="0"/>
              <a:t>Menabe</a:t>
            </a:r>
            <a:r>
              <a:rPr lang="fr-FR" sz="2400" dirty="0" smtClean="0"/>
              <a:t>) et appui technique par un Ingénieur salin</a:t>
            </a: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0219" y="2852936"/>
            <a:ext cx="3713005" cy="247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4773" y="1578623"/>
            <a:ext cx="4343258" cy="289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97527" y="188640"/>
            <a:ext cx="7934913" cy="830997"/>
          </a:xfrm>
          <a:prstGeom prst="rect">
            <a:avLst/>
          </a:prstGeom>
        </p:spPr>
        <p:txBody>
          <a:bodyPr wrap="square">
            <a:spAutoFit/>
          </a:bodyPr>
          <a:lstStyle/>
          <a:p>
            <a:pPr algn="ctr"/>
            <a:r>
              <a:rPr lang="fr-FR" sz="2400" b="1" dirty="0" smtClean="0">
                <a:solidFill>
                  <a:srgbClr val="0070C0"/>
                </a:solidFill>
              </a:rPr>
              <a:t>Equipement </a:t>
            </a:r>
            <a:r>
              <a:rPr lang="fr-FR" sz="2400" b="1" dirty="0">
                <a:solidFill>
                  <a:srgbClr val="0070C0"/>
                </a:solidFill>
              </a:rPr>
              <a:t>en matériel de mélange, </a:t>
            </a:r>
            <a:br>
              <a:rPr lang="fr-FR" sz="2400" b="1" dirty="0">
                <a:solidFill>
                  <a:srgbClr val="0070C0"/>
                </a:solidFill>
              </a:rPr>
            </a:br>
            <a:r>
              <a:rPr lang="fr-FR" sz="2400" b="1" dirty="0">
                <a:solidFill>
                  <a:srgbClr val="0070C0"/>
                </a:solidFill>
              </a:rPr>
              <a:t>Appui technique par un Ingénieur salin</a:t>
            </a:r>
            <a:endParaRPr lang="fr-FR" sz="2400" dirty="0"/>
          </a:p>
        </p:txBody>
      </p:sp>
    </p:spTree>
    <p:extLst>
      <p:ext uri="{BB962C8B-B14F-4D97-AF65-F5344CB8AC3E}">
        <p14:creationId xmlns:p14="http://schemas.microsoft.com/office/powerpoint/2010/main" val="4108163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rot="407734">
            <a:off x="5536279" y="2429462"/>
            <a:ext cx="3428763"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800" b="1" dirty="0" smtClean="0">
                <a:solidFill>
                  <a:schemeClr val="accent2">
                    <a:lumMod val="75000"/>
                  </a:schemeClr>
                </a:solidFill>
              </a:rPr>
              <a:t>2018, 2019</a:t>
            </a:r>
            <a:endParaRPr lang="fr-FR" sz="4800" b="1" dirty="0">
              <a:solidFill>
                <a:schemeClr val="accent2">
                  <a:lumMod val="75000"/>
                </a:schemeClr>
              </a:solidFill>
            </a:endParaRP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5951" y="188639"/>
            <a:ext cx="8591264" cy="1538883"/>
          </a:xfrm>
          <a:prstGeom prst="rect">
            <a:avLst/>
          </a:prstGeom>
        </p:spPr>
        <p:txBody>
          <a:bodyPr wrap="square">
            <a:spAutoFit/>
          </a:bodyPr>
          <a:lstStyle/>
          <a:p>
            <a:pPr algn="ctr">
              <a:spcAft>
                <a:spcPts val="1200"/>
              </a:spcAft>
            </a:pPr>
            <a:r>
              <a:rPr lang="fr-FR" sz="2800" b="1" dirty="0" smtClean="0">
                <a:solidFill>
                  <a:srgbClr val="0070C0"/>
                </a:solidFill>
              </a:rPr>
              <a:t>Dotation d’un lot de démarrage </a:t>
            </a:r>
            <a:r>
              <a:rPr lang="fr-FR" sz="2800" b="1" dirty="0">
                <a:solidFill>
                  <a:srgbClr val="0070C0"/>
                </a:solidFill>
              </a:rPr>
              <a:t>en </a:t>
            </a:r>
            <a:r>
              <a:rPr lang="fr-FR" sz="2800" b="1" dirty="0" smtClean="0">
                <a:solidFill>
                  <a:srgbClr val="0070C0"/>
                </a:solidFill>
              </a:rPr>
              <a:t>KF l’APSM</a:t>
            </a:r>
          </a:p>
          <a:p>
            <a:pPr algn="ctr">
              <a:spcAft>
                <a:spcPts val="1200"/>
              </a:spcAft>
            </a:pPr>
            <a:r>
              <a:rPr lang="fr-FR" sz="2800" b="1" dirty="0" smtClean="0"/>
              <a:t>Facilitation d’une collaboration et achat groupé d’additif (KF, KIO3) par les producteurs de sel </a:t>
            </a:r>
            <a:endParaRPr lang="fr-FR" sz="2800" dirty="0"/>
          </a:p>
        </p:txBody>
      </p:sp>
      <p:pic>
        <p:nvPicPr>
          <p:cNvPr id="10242" name="Picture 2" descr="E:\D - LAETITIA - DONNEES\DISQUE D\AOI\Projet AFD_AOI - Phase II\FLUORATION du SEL\Mission AOI France - sept 2018\Photo sept 2018\WP_20180920_10_44_26_Pr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9552" y="2455387"/>
            <a:ext cx="4832731" cy="279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5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176" y="188640"/>
            <a:ext cx="8229600" cy="778098"/>
          </a:xfrm>
        </p:spPr>
        <p:txBody>
          <a:bodyPr>
            <a:noAutofit/>
          </a:bodyPr>
          <a:lstStyle/>
          <a:p>
            <a:r>
              <a:rPr lang="fr-FR" sz="3200" b="1" dirty="0" smtClean="0">
                <a:solidFill>
                  <a:srgbClr val="0070C0"/>
                </a:solidFill>
              </a:rPr>
              <a:t>Pratique de la fluoration et de l’iodation du sel</a:t>
            </a:r>
            <a:endParaRPr lang="fr-FR" sz="3200" b="1" dirty="0">
              <a:solidFill>
                <a:srgbClr val="0070C0"/>
              </a:solidFill>
            </a:endParaRPr>
          </a:p>
        </p:txBody>
      </p:sp>
      <p:sp>
        <p:nvSpPr>
          <p:cNvPr id="3" name="Espace réservé du contenu 2"/>
          <p:cNvSpPr>
            <a:spLocks noGrp="1"/>
          </p:cNvSpPr>
          <p:nvPr>
            <p:ph idx="1"/>
          </p:nvPr>
        </p:nvSpPr>
        <p:spPr>
          <a:xfrm>
            <a:off x="381503" y="1124743"/>
            <a:ext cx="5846681" cy="5544617"/>
          </a:xfrm>
        </p:spPr>
        <p:txBody>
          <a:bodyPr>
            <a:normAutofit lnSpcReduction="10000"/>
          </a:bodyPr>
          <a:lstStyle/>
          <a:p>
            <a:pPr marL="0" indent="0">
              <a:spcAft>
                <a:spcPts val="1200"/>
              </a:spcAft>
              <a:buNone/>
            </a:pPr>
            <a:r>
              <a:rPr lang="fr-FR" sz="2000" u="sng" dirty="0" smtClean="0"/>
              <a:t>Pour l’année 2020 </a:t>
            </a:r>
            <a:r>
              <a:rPr lang="fr-FR" sz="2000" dirty="0" smtClean="0"/>
              <a:t>:</a:t>
            </a:r>
          </a:p>
          <a:p>
            <a:pPr>
              <a:spcAft>
                <a:spcPts val="1200"/>
              </a:spcAft>
            </a:pPr>
            <a:r>
              <a:rPr lang="fr-FR" sz="2000" dirty="0" smtClean="0"/>
              <a:t>CSM Diégo : Très bons résultats en matière de teneur en fluor du sel alimentaire</a:t>
            </a:r>
          </a:p>
          <a:p>
            <a:pPr>
              <a:spcAft>
                <a:spcPts val="1200"/>
              </a:spcAft>
            </a:pPr>
            <a:r>
              <a:rPr lang="fr-FR" sz="2000" dirty="0" smtClean="0">
                <a:solidFill>
                  <a:schemeClr val="accent1">
                    <a:lumMod val="75000"/>
                  </a:schemeClr>
                </a:solidFill>
              </a:rPr>
              <a:t>NSEGSM </a:t>
            </a:r>
            <a:r>
              <a:rPr lang="fr-FR" sz="2000" dirty="0" err="1" smtClean="0">
                <a:solidFill>
                  <a:schemeClr val="accent1">
                    <a:lumMod val="75000"/>
                  </a:schemeClr>
                </a:solidFill>
              </a:rPr>
              <a:t>Menabe</a:t>
            </a:r>
            <a:r>
              <a:rPr lang="fr-FR" sz="2000" dirty="0" smtClean="0">
                <a:solidFill>
                  <a:schemeClr val="accent1">
                    <a:lumMod val="75000"/>
                  </a:schemeClr>
                </a:solidFill>
              </a:rPr>
              <a:t> : Assez bon résultats pour les 3 premiers trimestres 2020, puis très bons résultats en matière de taux de fluor dans le sel pour le 4</a:t>
            </a:r>
            <a:r>
              <a:rPr lang="fr-FR" sz="2000" baseline="30000" dirty="0" smtClean="0">
                <a:solidFill>
                  <a:schemeClr val="accent1">
                    <a:lumMod val="75000"/>
                  </a:schemeClr>
                </a:solidFill>
              </a:rPr>
              <a:t>ème</a:t>
            </a:r>
            <a:r>
              <a:rPr lang="fr-FR" sz="2000" dirty="0" smtClean="0">
                <a:solidFill>
                  <a:schemeClr val="accent1">
                    <a:lumMod val="75000"/>
                  </a:schemeClr>
                </a:solidFill>
              </a:rPr>
              <a:t> trimestre</a:t>
            </a:r>
          </a:p>
          <a:p>
            <a:pPr>
              <a:spcAft>
                <a:spcPts val="1200"/>
              </a:spcAft>
            </a:pPr>
            <a:r>
              <a:rPr lang="fr-FR" sz="2000" dirty="0" smtClean="0"/>
              <a:t>CSD </a:t>
            </a:r>
            <a:r>
              <a:rPr lang="fr-FR" sz="2000" dirty="0" err="1" smtClean="0"/>
              <a:t>Menabe</a:t>
            </a:r>
            <a:r>
              <a:rPr lang="fr-FR" sz="2000" dirty="0" smtClean="0"/>
              <a:t> : Résultats moyens pour le 1</a:t>
            </a:r>
            <a:r>
              <a:rPr lang="fr-FR" sz="2000" baseline="30000" dirty="0" smtClean="0"/>
              <a:t>er</a:t>
            </a:r>
            <a:r>
              <a:rPr lang="fr-FR" sz="2000" dirty="0" smtClean="0"/>
              <a:t> semestre; pas de fluoration du sel pour le 2</a:t>
            </a:r>
            <a:r>
              <a:rPr lang="fr-FR" sz="2000" baseline="30000" dirty="0" smtClean="0"/>
              <a:t>ème</a:t>
            </a:r>
            <a:r>
              <a:rPr lang="fr-FR" sz="2000" dirty="0" smtClean="0"/>
              <a:t> semestre</a:t>
            </a:r>
          </a:p>
          <a:p>
            <a:pPr>
              <a:spcAft>
                <a:spcPts val="1200"/>
              </a:spcAft>
            </a:pPr>
            <a:r>
              <a:rPr lang="fr-FR" sz="2000" dirty="0" smtClean="0">
                <a:solidFill>
                  <a:schemeClr val="accent1">
                    <a:lumMod val="75000"/>
                  </a:schemeClr>
                </a:solidFill>
              </a:rPr>
              <a:t>Autres producteurs de sel des régions DIANA et </a:t>
            </a:r>
            <a:r>
              <a:rPr lang="fr-FR" sz="2000" dirty="0" err="1" smtClean="0">
                <a:solidFill>
                  <a:schemeClr val="accent1">
                    <a:lumMod val="75000"/>
                  </a:schemeClr>
                </a:solidFill>
              </a:rPr>
              <a:t>Menabe</a:t>
            </a:r>
            <a:r>
              <a:rPr lang="fr-FR" sz="2000" dirty="0" smtClean="0">
                <a:solidFill>
                  <a:schemeClr val="accent1">
                    <a:lumMod val="75000"/>
                  </a:schemeClr>
                </a:solidFill>
              </a:rPr>
              <a:t>: Pas de fluoration du sel</a:t>
            </a:r>
          </a:p>
          <a:p>
            <a:pPr>
              <a:spcAft>
                <a:spcPts val="1200"/>
              </a:spcAft>
            </a:pPr>
            <a:r>
              <a:rPr lang="fr-FR" sz="2000" dirty="0" smtClean="0"/>
              <a:t>Producteurs de sel de la région </a:t>
            </a:r>
            <a:r>
              <a:rPr lang="fr-FR" sz="2000" dirty="0" err="1" smtClean="0"/>
              <a:t>Atsimo</a:t>
            </a:r>
            <a:r>
              <a:rPr lang="fr-FR" sz="2000" dirty="0" smtClean="0"/>
              <a:t> </a:t>
            </a:r>
            <a:r>
              <a:rPr lang="fr-FR" sz="2000" dirty="0" err="1" smtClean="0"/>
              <a:t>Andrefana</a:t>
            </a:r>
            <a:r>
              <a:rPr lang="fr-FR" sz="2000" dirty="0" smtClean="0"/>
              <a:t>: Non renseigné</a:t>
            </a:r>
          </a:p>
          <a:p>
            <a:pPr>
              <a:spcAft>
                <a:spcPts val="1200"/>
              </a:spcAft>
            </a:pPr>
            <a:endParaRPr lang="fr-FR" sz="2400" dirty="0" smtClean="0"/>
          </a:p>
          <a:p>
            <a:endParaRPr lang="fr-FR" sz="2400" dirty="0"/>
          </a:p>
          <a:p>
            <a:pPr marL="0" indent="0">
              <a:buNone/>
            </a:pPr>
            <a:endParaRPr lang="fr-FR" sz="2400" dirty="0" smtClean="0"/>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9876" y="2148545"/>
            <a:ext cx="2821244" cy="211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1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Production de sel iodé et fluoré</a:t>
            </a:r>
            <a:endParaRPr lang="fr-FR" sz="3200" b="1" dirty="0">
              <a:solidFill>
                <a:srgbClr val="0070C0"/>
              </a:solidFill>
            </a:endParaRPr>
          </a:p>
        </p:txBody>
      </p:sp>
      <p:sp>
        <p:nvSpPr>
          <p:cNvPr id="3" name="Espace réservé du contenu 2"/>
          <p:cNvSpPr>
            <a:spLocks noGrp="1"/>
          </p:cNvSpPr>
          <p:nvPr>
            <p:ph idx="1"/>
          </p:nvPr>
        </p:nvSpPr>
        <p:spPr>
          <a:xfrm>
            <a:off x="467544" y="1556793"/>
            <a:ext cx="7848873" cy="4176464"/>
          </a:xfrm>
        </p:spPr>
        <p:txBody>
          <a:bodyPr>
            <a:normAutofit/>
          </a:bodyPr>
          <a:lstStyle/>
          <a:p>
            <a:pPr marL="0" indent="0">
              <a:spcAft>
                <a:spcPts val="1200"/>
              </a:spcAft>
              <a:buNone/>
            </a:pPr>
            <a:r>
              <a:rPr lang="fr-FR" sz="2400" u="sng" dirty="0" smtClean="0"/>
              <a:t>Pour l’année 2020</a:t>
            </a:r>
          </a:p>
          <a:p>
            <a:pPr>
              <a:spcAft>
                <a:spcPts val="1200"/>
              </a:spcAft>
            </a:pPr>
            <a:r>
              <a:rPr lang="fr-FR" sz="2400" dirty="0" smtClean="0"/>
              <a:t>CSM Diégo :  </a:t>
            </a:r>
            <a:r>
              <a:rPr lang="fr-FR" sz="2400" dirty="0" smtClean="0">
                <a:solidFill>
                  <a:schemeClr val="accent1">
                    <a:lumMod val="75000"/>
                  </a:schemeClr>
                </a:solidFill>
              </a:rPr>
              <a:t>44 600 T</a:t>
            </a:r>
          </a:p>
          <a:p>
            <a:pPr>
              <a:spcAft>
                <a:spcPts val="1200"/>
              </a:spcAft>
            </a:pPr>
            <a:r>
              <a:rPr lang="fr-FR" sz="2400" dirty="0" smtClean="0"/>
              <a:t>NSEGSM : </a:t>
            </a:r>
            <a:r>
              <a:rPr lang="fr-FR" sz="2400" dirty="0" smtClean="0">
                <a:solidFill>
                  <a:schemeClr val="accent1">
                    <a:lumMod val="75000"/>
                  </a:schemeClr>
                </a:solidFill>
              </a:rPr>
              <a:t>20 000 T</a:t>
            </a:r>
          </a:p>
          <a:p>
            <a:pPr>
              <a:spcAft>
                <a:spcPts val="1200"/>
              </a:spcAft>
            </a:pPr>
            <a:r>
              <a:rPr lang="fr-FR" sz="2400" dirty="0" smtClean="0"/>
              <a:t>CSD : </a:t>
            </a:r>
            <a:r>
              <a:rPr lang="fr-FR" sz="2400" dirty="0" smtClean="0">
                <a:solidFill>
                  <a:schemeClr val="accent1">
                    <a:lumMod val="75000"/>
                  </a:schemeClr>
                </a:solidFill>
              </a:rPr>
              <a:t>non renseigné</a:t>
            </a:r>
          </a:p>
          <a:p>
            <a:pPr>
              <a:spcAft>
                <a:spcPts val="1200"/>
              </a:spcAft>
            </a:pPr>
            <a:r>
              <a:rPr lang="fr-FR" sz="2400" dirty="0" smtClean="0"/>
              <a:t>COSIM : </a:t>
            </a:r>
            <a:r>
              <a:rPr lang="fr-FR" sz="2400" dirty="0" smtClean="0">
                <a:solidFill>
                  <a:schemeClr val="accent1">
                    <a:lumMod val="75000"/>
                  </a:schemeClr>
                </a:solidFill>
              </a:rPr>
              <a:t>0 T</a:t>
            </a:r>
          </a:p>
          <a:p>
            <a:pPr>
              <a:spcAft>
                <a:spcPts val="1200"/>
              </a:spcAft>
            </a:pPr>
            <a:r>
              <a:rPr lang="fr-FR" sz="2400" dirty="0" smtClean="0"/>
              <a:t>Autres producteurs : </a:t>
            </a:r>
            <a:r>
              <a:rPr lang="fr-FR" sz="2400" dirty="0" smtClean="0">
                <a:solidFill>
                  <a:schemeClr val="accent1">
                    <a:lumMod val="75000"/>
                  </a:schemeClr>
                </a:solidFill>
              </a:rPr>
              <a:t>non renseigné</a:t>
            </a:r>
          </a:p>
          <a:p>
            <a:endParaRPr lang="fr-FR" sz="2400" dirty="0"/>
          </a:p>
          <a:p>
            <a:pPr marL="0" indent="0">
              <a:buNone/>
            </a:pPr>
            <a:endParaRPr lang="fr-FR" sz="2400" dirty="0" smtClean="0"/>
          </a:p>
        </p:txBody>
      </p:sp>
      <p:pic>
        <p:nvPicPr>
          <p:cNvPr id="5" name="Image 4"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34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14158" y="2967896"/>
            <a:ext cx="7772400" cy="1469216"/>
          </a:xfrm>
        </p:spPr>
        <p:txBody>
          <a:bodyPr>
            <a:normAutofit/>
          </a:bodyPr>
          <a:lstStyle/>
          <a:p>
            <a:r>
              <a:rPr lang="fr-FR" sz="3600" b="1" dirty="0" smtClean="0">
                <a:solidFill>
                  <a:srgbClr val="00B050"/>
                </a:solidFill>
              </a:rPr>
              <a:t>6. APPUI A LA COORDINATION ET AUX ECHANGES ENTRE LES ACTEURS</a:t>
            </a:r>
            <a:endParaRPr lang="fr-FR" sz="3600" b="1" dirty="0">
              <a:solidFill>
                <a:srgbClr val="00B050"/>
              </a:solidFill>
            </a:endParaRPr>
          </a:p>
        </p:txBody>
      </p:sp>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503" y="188640"/>
            <a:ext cx="3761315" cy="281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4365104"/>
            <a:ext cx="3067575" cy="22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4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Appui à la coordination et aux échanges </a:t>
            </a:r>
            <a:br>
              <a:rPr lang="fr-FR" sz="3200" b="1" dirty="0" smtClean="0">
                <a:solidFill>
                  <a:srgbClr val="0070C0"/>
                </a:solidFill>
              </a:rPr>
            </a:br>
            <a:r>
              <a:rPr lang="fr-FR" sz="3200" b="1" dirty="0" smtClean="0">
                <a:solidFill>
                  <a:srgbClr val="0070C0"/>
                </a:solidFill>
              </a:rPr>
              <a:t>entre les acteurs</a:t>
            </a:r>
            <a:endParaRPr lang="fr-FR" sz="3200" b="1" dirty="0">
              <a:solidFill>
                <a:srgbClr val="0070C0"/>
              </a:solidFill>
            </a:endParaRPr>
          </a:p>
        </p:txBody>
      </p:sp>
      <p:sp>
        <p:nvSpPr>
          <p:cNvPr id="3" name="Espace réservé du contenu 2"/>
          <p:cNvSpPr>
            <a:spLocks noGrp="1"/>
          </p:cNvSpPr>
          <p:nvPr>
            <p:ph idx="1"/>
          </p:nvPr>
        </p:nvSpPr>
        <p:spPr>
          <a:xfrm>
            <a:off x="467544" y="1556793"/>
            <a:ext cx="7848873" cy="936103"/>
          </a:xfrm>
        </p:spPr>
        <p:txBody>
          <a:bodyPr>
            <a:normAutofit/>
          </a:bodyPr>
          <a:lstStyle/>
          <a:p>
            <a:pPr>
              <a:spcAft>
                <a:spcPts val="1200"/>
              </a:spcAft>
            </a:pPr>
            <a:r>
              <a:rPr lang="fr-FR" sz="2400" dirty="0"/>
              <a:t>Réunion avec les producteurs de </a:t>
            </a:r>
            <a:r>
              <a:rPr lang="fr-FR" sz="2400" dirty="0" smtClean="0"/>
              <a:t>sel à la salle de conférence du Ministère de la Santé Publique </a:t>
            </a:r>
            <a:endParaRPr lang="fr-FR" sz="2400" dirty="0"/>
          </a:p>
        </p:txBody>
      </p:sp>
      <p:pic>
        <p:nvPicPr>
          <p:cNvPr id="12292" name="Picture 4" descr="E:\D - LAETITIA - DONNEES\DISQUE D\AOI\Projet AFD_AOI - Phase II\FLUORATION du SEL\REUNION Producteurs de sel - sept 2019\Fiche de présence\Fiche de presence 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4766334">
            <a:off x="903092" y="2358076"/>
            <a:ext cx="2724945" cy="3748667"/>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E:\D - LAETITIA - DONNEES\DISQUE D\AOI\Projet AFD_AOI - Phase II\FLUORATION du SEL\REUNION Producteurs de sel - sept 2019\Fiche de présence\FP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879969">
            <a:off x="3177903" y="2986934"/>
            <a:ext cx="3055623" cy="42035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E:\D - LAETITIA - DONNEES\DISQUE D\AOI\Projet AFD_AOI - Phase II\FLUORATION du SEL\REUNION Producteurs de sel - sept 2019\Fiche de présence\FP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5424425">
            <a:off x="5183563" y="2273785"/>
            <a:ext cx="2985266" cy="410679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14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2015" y="1916832"/>
            <a:ext cx="8936786" cy="2304256"/>
          </a:xfrm>
          <a:solidFill>
            <a:srgbClr val="009242"/>
          </a:solidFill>
        </p:spPr>
        <p:txBody>
          <a:bodyPr>
            <a:normAutofit/>
          </a:bodyPr>
          <a:lstStyle/>
          <a:p>
            <a:pPr algn="ctr"/>
            <a:r>
              <a:rPr lang="fr-FR" sz="4000" dirty="0" smtClean="0">
                <a:solidFill>
                  <a:schemeClr val="bg1"/>
                </a:solidFill>
              </a:rPr>
              <a:t>REALISATIONS / ETAT D’AVANCEMENT </a:t>
            </a:r>
            <a:br>
              <a:rPr lang="fr-FR" sz="4000" dirty="0" smtClean="0">
                <a:solidFill>
                  <a:schemeClr val="bg1"/>
                </a:solidFill>
              </a:rPr>
            </a:br>
            <a:r>
              <a:rPr lang="fr-FR" sz="4000" dirty="0" smtClean="0">
                <a:solidFill>
                  <a:schemeClr val="bg1"/>
                </a:solidFill>
              </a:rPr>
              <a:t>DE CHAQUE VOLET D’ACTIVITE</a:t>
            </a:r>
            <a:endParaRPr lang="fr-FR" sz="4000" dirty="0">
              <a:solidFill>
                <a:schemeClr val="bg1"/>
              </a:solidFill>
            </a:endParaRPr>
          </a:p>
        </p:txBody>
      </p:sp>
    </p:spTree>
    <p:extLst>
      <p:ext uri="{BB962C8B-B14F-4D97-AF65-F5344CB8AC3E}">
        <p14:creationId xmlns:p14="http://schemas.microsoft.com/office/powerpoint/2010/main" val="61665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Appui à la coordination et aux échanges </a:t>
            </a:r>
            <a:br>
              <a:rPr lang="fr-FR" sz="3200" b="1" dirty="0" smtClean="0">
                <a:solidFill>
                  <a:srgbClr val="0070C0"/>
                </a:solidFill>
              </a:rPr>
            </a:br>
            <a:r>
              <a:rPr lang="fr-FR" sz="3200" b="1" dirty="0" smtClean="0">
                <a:solidFill>
                  <a:srgbClr val="0070C0"/>
                </a:solidFill>
              </a:rPr>
              <a:t>entre les acteurs</a:t>
            </a:r>
            <a:endParaRPr lang="fr-FR" sz="3200" b="1" dirty="0">
              <a:solidFill>
                <a:srgbClr val="0070C0"/>
              </a:solidFill>
            </a:endParaRPr>
          </a:p>
        </p:txBody>
      </p:sp>
      <p:sp>
        <p:nvSpPr>
          <p:cNvPr id="3" name="Espace réservé du contenu 2"/>
          <p:cNvSpPr>
            <a:spLocks noGrp="1"/>
          </p:cNvSpPr>
          <p:nvPr>
            <p:ph idx="1"/>
          </p:nvPr>
        </p:nvSpPr>
        <p:spPr>
          <a:xfrm>
            <a:off x="399398" y="1404204"/>
            <a:ext cx="7848873" cy="4176464"/>
          </a:xfrm>
        </p:spPr>
        <p:txBody>
          <a:bodyPr>
            <a:normAutofit/>
          </a:bodyPr>
          <a:lstStyle/>
          <a:p>
            <a:pPr>
              <a:spcAft>
                <a:spcPts val="1200"/>
              </a:spcAft>
            </a:pPr>
            <a:r>
              <a:rPr lang="fr-FR" sz="2400" dirty="0" smtClean="0"/>
              <a:t>Initiation de réunion de coordination entre les directeurs centraux et les services concernés par l’iodation et la fluoration du sel</a:t>
            </a:r>
          </a:p>
          <a:p>
            <a:endParaRPr lang="fr-FR" sz="2400" dirty="0"/>
          </a:p>
          <a:p>
            <a:pPr marL="0" indent="0">
              <a:buNone/>
            </a:pPr>
            <a:endParaRPr lang="fr-FR" sz="2400" dirty="0" smtClean="0"/>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82760">
            <a:off x="4608272" y="2520899"/>
            <a:ext cx="4320480" cy="32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431645">
            <a:off x="205742" y="2841748"/>
            <a:ext cx="4399929" cy="329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3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863" y="248347"/>
            <a:ext cx="7934913" cy="593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688032" y="5177065"/>
            <a:ext cx="7772400" cy="1060248"/>
          </a:xfrm>
        </p:spPr>
        <p:txBody>
          <a:bodyPr>
            <a:normAutofit/>
          </a:bodyPr>
          <a:lstStyle/>
          <a:p>
            <a:r>
              <a:rPr lang="fr-FR" sz="3600" b="1" dirty="0">
                <a:solidFill>
                  <a:srgbClr val="00B050"/>
                </a:solidFill>
              </a:rPr>
              <a:t>7</a:t>
            </a:r>
            <a:r>
              <a:rPr lang="fr-FR" sz="3600" b="1" dirty="0" smtClean="0">
                <a:solidFill>
                  <a:srgbClr val="00B050"/>
                </a:solidFill>
              </a:rPr>
              <a:t>. POINTS FORTS</a:t>
            </a:r>
            <a:endParaRPr lang="fr-FR" sz="3600" b="1" dirty="0">
              <a:solidFill>
                <a:srgbClr val="00B050"/>
              </a:solidFill>
            </a:endParaRPr>
          </a:p>
        </p:txBody>
      </p:sp>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14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176" y="188640"/>
            <a:ext cx="8229600" cy="778098"/>
          </a:xfrm>
        </p:spPr>
        <p:txBody>
          <a:bodyPr>
            <a:noAutofit/>
          </a:bodyPr>
          <a:lstStyle/>
          <a:p>
            <a:r>
              <a:rPr lang="fr-FR" sz="3200" b="1" dirty="0" smtClean="0">
                <a:solidFill>
                  <a:srgbClr val="0070C0"/>
                </a:solidFill>
              </a:rPr>
              <a:t>Points forts</a:t>
            </a:r>
            <a:endParaRPr lang="fr-FR" sz="3200" b="1" dirty="0">
              <a:solidFill>
                <a:srgbClr val="0070C0"/>
              </a:solidFill>
            </a:endParaRPr>
          </a:p>
        </p:txBody>
      </p:sp>
      <p:sp>
        <p:nvSpPr>
          <p:cNvPr id="3" name="Espace réservé du contenu 2"/>
          <p:cNvSpPr>
            <a:spLocks noGrp="1"/>
          </p:cNvSpPr>
          <p:nvPr>
            <p:ph idx="1"/>
          </p:nvPr>
        </p:nvSpPr>
        <p:spPr>
          <a:xfrm>
            <a:off x="381503" y="1124743"/>
            <a:ext cx="5846681" cy="5544617"/>
          </a:xfrm>
        </p:spPr>
        <p:txBody>
          <a:bodyPr>
            <a:normAutofit/>
          </a:bodyPr>
          <a:lstStyle/>
          <a:p>
            <a:pPr>
              <a:spcAft>
                <a:spcPts val="1200"/>
              </a:spcAft>
            </a:pPr>
            <a:r>
              <a:rPr lang="fr-FR" sz="2000" dirty="0" smtClean="0"/>
              <a:t>Une production de près de 70 000 T de sel iodé et fluoré de bonne qualité par CSM Diégo et NSEGSM couvrant plus de 70% de la population malgache</a:t>
            </a:r>
          </a:p>
          <a:p>
            <a:pPr>
              <a:spcAft>
                <a:spcPts val="1200"/>
              </a:spcAft>
            </a:pPr>
            <a:r>
              <a:rPr lang="fr-FR" sz="2000" dirty="0" smtClean="0">
                <a:solidFill>
                  <a:schemeClr val="accent1">
                    <a:lumMod val="75000"/>
                  </a:schemeClr>
                </a:solidFill>
              </a:rPr>
              <a:t>Bonne maîtrise de l’analyse en fluor et en iode du sel de la quasi-totalité des laboratoires  régionaux</a:t>
            </a:r>
          </a:p>
          <a:p>
            <a:pPr>
              <a:spcAft>
                <a:spcPts val="1200"/>
              </a:spcAft>
            </a:pPr>
            <a:r>
              <a:rPr lang="fr-FR" sz="2000" dirty="0" smtClean="0"/>
              <a:t>Recherche conjointe de la fréquence optimale du contrôle qualité du sel produit entre le producteur et le I-team dans la région DIANA</a:t>
            </a:r>
          </a:p>
          <a:p>
            <a:pPr>
              <a:spcAft>
                <a:spcPts val="1200"/>
              </a:spcAft>
            </a:pPr>
            <a:r>
              <a:rPr lang="fr-FR" sz="2000" dirty="0" smtClean="0">
                <a:solidFill>
                  <a:schemeClr val="accent1">
                    <a:lumMod val="75000"/>
                  </a:schemeClr>
                </a:solidFill>
              </a:rPr>
              <a:t>Meilleure cohérence des  résultats d’analyse entre CSM et le laboratoire de la DRS suite à des échanges d’expériences et de compétences</a:t>
            </a:r>
          </a:p>
          <a:p>
            <a:pPr>
              <a:spcAft>
                <a:spcPts val="1200"/>
              </a:spcAft>
            </a:pPr>
            <a:endParaRPr lang="fr-FR" sz="2400" dirty="0" smtClean="0"/>
          </a:p>
          <a:p>
            <a:endParaRPr lang="fr-FR" sz="2400" dirty="0"/>
          </a:p>
          <a:p>
            <a:pPr marL="0" indent="0">
              <a:buNone/>
            </a:pPr>
            <a:endParaRPr lang="fr-FR" sz="2400" dirty="0" smtClean="0"/>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0232" y="1628800"/>
            <a:ext cx="2199861" cy="294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7"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02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8032" y="5301208"/>
            <a:ext cx="7772400" cy="1060248"/>
          </a:xfrm>
        </p:spPr>
        <p:txBody>
          <a:bodyPr>
            <a:normAutofit/>
          </a:bodyPr>
          <a:lstStyle/>
          <a:p>
            <a:r>
              <a:rPr lang="fr-FR" sz="3600" b="1" dirty="0">
                <a:solidFill>
                  <a:srgbClr val="00B050"/>
                </a:solidFill>
              </a:rPr>
              <a:t>8</a:t>
            </a:r>
            <a:r>
              <a:rPr lang="fr-FR" sz="3600" b="1" dirty="0" smtClean="0">
                <a:solidFill>
                  <a:srgbClr val="00B050"/>
                </a:solidFill>
              </a:rPr>
              <a:t>. POINTS A AMELIORER / DEFIS</a:t>
            </a:r>
            <a:endParaRPr lang="fr-FR" sz="3600" b="1" dirty="0">
              <a:solidFill>
                <a:srgbClr val="00B050"/>
              </a:solidFill>
            </a:endParaRPr>
          </a:p>
        </p:txBody>
      </p:sp>
      <p:pic>
        <p:nvPicPr>
          <p:cNvPr id="2048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4584" y="144463"/>
            <a:ext cx="6893898" cy="515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73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176" y="188640"/>
            <a:ext cx="5398976" cy="778098"/>
          </a:xfrm>
        </p:spPr>
        <p:txBody>
          <a:bodyPr>
            <a:noAutofit/>
          </a:bodyPr>
          <a:lstStyle/>
          <a:p>
            <a:r>
              <a:rPr lang="fr-FR" sz="3200" b="1" dirty="0" smtClean="0">
                <a:solidFill>
                  <a:srgbClr val="0070C0"/>
                </a:solidFill>
              </a:rPr>
              <a:t>Points à améliorer</a:t>
            </a:r>
            <a:endParaRPr lang="fr-FR" sz="3200" b="1" dirty="0">
              <a:solidFill>
                <a:srgbClr val="0070C0"/>
              </a:solidFill>
            </a:endParaRPr>
          </a:p>
        </p:txBody>
      </p:sp>
      <p:sp>
        <p:nvSpPr>
          <p:cNvPr id="3" name="Espace réservé du contenu 2"/>
          <p:cNvSpPr>
            <a:spLocks noGrp="1"/>
          </p:cNvSpPr>
          <p:nvPr>
            <p:ph idx="1"/>
          </p:nvPr>
        </p:nvSpPr>
        <p:spPr>
          <a:xfrm>
            <a:off x="381503" y="1124743"/>
            <a:ext cx="8389273" cy="5544617"/>
          </a:xfrm>
        </p:spPr>
        <p:txBody>
          <a:bodyPr>
            <a:normAutofit fontScale="85000" lnSpcReduction="10000"/>
          </a:bodyPr>
          <a:lstStyle/>
          <a:p>
            <a:pPr>
              <a:spcAft>
                <a:spcPts val="1200"/>
              </a:spcAft>
            </a:pPr>
            <a:r>
              <a:rPr lang="fr-FR" sz="2000" dirty="0" smtClean="0"/>
              <a:t>Manque d’engagement de certains producteurs de sel</a:t>
            </a:r>
          </a:p>
          <a:p>
            <a:pPr>
              <a:spcAft>
                <a:spcPts val="1200"/>
              </a:spcAft>
            </a:pPr>
            <a:r>
              <a:rPr lang="fr-FR" sz="2000" dirty="0" smtClean="0"/>
              <a:t>Non </a:t>
            </a:r>
            <a:r>
              <a:rPr lang="fr-FR" sz="2000" dirty="0"/>
              <a:t>pratique de la fluoration du sel par certains producteurs déjà appuyés en équipement et additif</a:t>
            </a:r>
          </a:p>
          <a:p>
            <a:pPr>
              <a:spcAft>
                <a:spcPts val="1200"/>
              </a:spcAft>
            </a:pPr>
            <a:r>
              <a:rPr lang="fr-FR" sz="2000" dirty="0"/>
              <a:t>Stock de KF laissé périmé </a:t>
            </a:r>
            <a:r>
              <a:rPr lang="fr-FR" sz="2000" dirty="0" smtClean="0"/>
              <a:t>et matériel </a:t>
            </a:r>
            <a:r>
              <a:rPr lang="fr-FR" sz="2000" dirty="0"/>
              <a:t>de mélange du fluor non </a:t>
            </a:r>
            <a:r>
              <a:rPr lang="fr-FR" sz="2000" dirty="0" smtClean="0"/>
              <a:t>utilisé par </a:t>
            </a:r>
            <a:r>
              <a:rPr lang="fr-FR" sz="2000" dirty="0"/>
              <a:t>le </a:t>
            </a:r>
            <a:r>
              <a:rPr lang="fr-FR" sz="2000" dirty="0" smtClean="0"/>
              <a:t>COSIM</a:t>
            </a:r>
          </a:p>
          <a:p>
            <a:pPr>
              <a:spcAft>
                <a:spcPts val="1200"/>
              </a:spcAft>
            </a:pPr>
            <a:r>
              <a:rPr lang="fr-FR" sz="2000" dirty="0" smtClean="0"/>
              <a:t>Existence de nombreux </a:t>
            </a:r>
            <a:r>
              <a:rPr lang="fr-FR" sz="2000" dirty="0" err="1" smtClean="0"/>
              <a:t>reconditionneurs</a:t>
            </a:r>
            <a:r>
              <a:rPr lang="fr-FR" sz="2000" dirty="0" smtClean="0"/>
              <a:t> mélangeant le sel traité et non traité répandant du sel de qualité médiocre sur le marché </a:t>
            </a:r>
          </a:p>
          <a:p>
            <a:pPr>
              <a:spcAft>
                <a:spcPts val="1200"/>
              </a:spcAft>
            </a:pPr>
            <a:r>
              <a:rPr lang="fr-FR" sz="2000" dirty="0"/>
              <a:t>Procédure de sanction non toujours </a:t>
            </a:r>
            <a:r>
              <a:rPr lang="fr-FR" sz="2000" dirty="0" smtClean="0"/>
              <a:t>appliquée en cas de sel ne respectant pas la législation</a:t>
            </a:r>
            <a:endParaRPr lang="fr-FR" sz="2000" dirty="0"/>
          </a:p>
          <a:p>
            <a:pPr>
              <a:spcAft>
                <a:spcPts val="1200"/>
              </a:spcAft>
            </a:pPr>
            <a:r>
              <a:rPr lang="fr-FR" sz="2000" dirty="0"/>
              <a:t>Partage des résultats d’analyse par les laboratoires régionaux et national non toujours systématique</a:t>
            </a:r>
          </a:p>
          <a:p>
            <a:pPr>
              <a:spcAft>
                <a:spcPts val="1200"/>
              </a:spcAft>
            </a:pPr>
            <a:r>
              <a:rPr lang="fr-FR" sz="2000" dirty="0"/>
              <a:t>Coordination à renforcer entre les 2 programmes d’iodation et de fluoration du sel</a:t>
            </a:r>
            <a:endParaRPr lang="fr-FR" sz="2400" dirty="0"/>
          </a:p>
          <a:p>
            <a:pPr>
              <a:spcAft>
                <a:spcPts val="1200"/>
              </a:spcAft>
            </a:pPr>
            <a:r>
              <a:rPr lang="fr-FR" sz="2000" dirty="0" smtClean="0"/>
              <a:t>Délai de livraison des additifs (KF et KIO3) plus long du fait du Covid-19 perturbant la production de sel iodé et fluoré</a:t>
            </a:r>
          </a:p>
          <a:p>
            <a:pPr>
              <a:spcAft>
                <a:spcPts val="1200"/>
              </a:spcAft>
            </a:pPr>
            <a:r>
              <a:rPr lang="fr-FR" sz="2000" dirty="0" smtClean="0"/>
              <a:t>Approvisionnement en réactifs d’analyse du fluor auprès de SALAMA réservé aux structures publiques</a:t>
            </a:r>
          </a:p>
          <a:p>
            <a:endParaRPr lang="fr-FR" sz="2400" dirty="0"/>
          </a:p>
          <a:p>
            <a:pPr marL="0" indent="0">
              <a:buNone/>
            </a:pPr>
            <a:endParaRPr lang="fr-FR" sz="2400" dirty="0" smtClean="0"/>
          </a:p>
        </p:txBody>
      </p:sp>
      <p:pic>
        <p:nvPicPr>
          <p:cNvPr id="5" name="Image 4"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82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8032" y="5301208"/>
            <a:ext cx="7772400" cy="1060248"/>
          </a:xfrm>
        </p:spPr>
        <p:txBody>
          <a:bodyPr>
            <a:normAutofit fontScale="90000"/>
          </a:bodyPr>
          <a:lstStyle/>
          <a:p>
            <a:r>
              <a:rPr lang="fr-FR" sz="3600" b="1" dirty="0">
                <a:solidFill>
                  <a:srgbClr val="00B050"/>
                </a:solidFill>
              </a:rPr>
              <a:t>9</a:t>
            </a:r>
            <a:r>
              <a:rPr lang="fr-FR" sz="3600" b="1" dirty="0" smtClean="0">
                <a:solidFill>
                  <a:srgbClr val="00B050"/>
                </a:solidFill>
              </a:rPr>
              <a:t>. SUGGESTIONS ET RECOMMANDATIONS</a:t>
            </a:r>
            <a:endParaRPr lang="fr-FR" sz="3600" b="1" dirty="0">
              <a:solidFill>
                <a:srgbClr val="00B050"/>
              </a:solidFill>
            </a:endParaRPr>
          </a:p>
        </p:txBody>
      </p:sp>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5656" y="261957"/>
            <a:ext cx="6566761" cy="491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99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176" y="188640"/>
            <a:ext cx="8229600" cy="778098"/>
          </a:xfrm>
        </p:spPr>
        <p:txBody>
          <a:bodyPr>
            <a:noAutofit/>
          </a:bodyPr>
          <a:lstStyle/>
          <a:p>
            <a:r>
              <a:rPr lang="fr-FR" sz="3200" b="1" dirty="0" smtClean="0">
                <a:solidFill>
                  <a:srgbClr val="0070C0"/>
                </a:solidFill>
              </a:rPr>
              <a:t>Suggestions et recommandations</a:t>
            </a:r>
            <a:endParaRPr lang="fr-FR" sz="3200" b="1" dirty="0">
              <a:solidFill>
                <a:srgbClr val="0070C0"/>
              </a:solidFill>
            </a:endParaRPr>
          </a:p>
        </p:txBody>
      </p:sp>
      <p:sp>
        <p:nvSpPr>
          <p:cNvPr id="3" name="Espace réservé du contenu 2"/>
          <p:cNvSpPr>
            <a:spLocks noGrp="1"/>
          </p:cNvSpPr>
          <p:nvPr>
            <p:ph idx="1"/>
          </p:nvPr>
        </p:nvSpPr>
        <p:spPr>
          <a:xfrm>
            <a:off x="381503" y="1124743"/>
            <a:ext cx="8699617" cy="5544617"/>
          </a:xfrm>
        </p:spPr>
        <p:txBody>
          <a:bodyPr>
            <a:normAutofit/>
          </a:bodyPr>
          <a:lstStyle/>
          <a:p>
            <a:pPr>
              <a:spcAft>
                <a:spcPts val="1200"/>
              </a:spcAft>
            </a:pPr>
            <a:r>
              <a:rPr lang="fr-FR" sz="2000" dirty="0" smtClean="0"/>
              <a:t>Meilleure coordination entre les 2 programmes iodation et fluoration du sel ;</a:t>
            </a:r>
          </a:p>
          <a:p>
            <a:pPr>
              <a:spcAft>
                <a:spcPts val="1200"/>
              </a:spcAft>
            </a:pPr>
            <a:r>
              <a:rPr lang="fr-FR" sz="2000" dirty="0" smtClean="0"/>
              <a:t>Application de mesures répressives pour les lots de sel ne respectant pas la législation;</a:t>
            </a:r>
          </a:p>
          <a:p>
            <a:pPr>
              <a:spcAft>
                <a:spcPts val="1200"/>
              </a:spcAft>
            </a:pPr>
            <a:r>
              <a:rPr lang="fr-FR" sz="2000" dirty="0" smtClean="0"/>
              <a:t> Facilitation de l’acquisition des intrants (additifs, réactifs de laboratoire) par l’Etat;</a:t>
            </a:r>
          </a:p>
          <a:p>
            <a:pPr>
              <a:spcAft>
                <a:spcPts val="1200"/>
              </a:spcAft>
            </a:pPr>
            <a:r>
              <a:rPr lang="fr-FR" sz="2000" dirty="0" smtClean="0"/>
              <a:t>Appui à la mise en place d’achat groupé d’additif et de réactif</a:t>
            </a:r>
          </a:p>
          <a:p>
            <a:pPr>
              <a:spcAft>
                <a:spcPts val="1200"/>
              </a:spcAft>
            </a:pPr>
            <a:r>
              <a:rPr lang="fr-FR" sz="2000" dirty="0" smtClean="0"/>
              <a:t>Partage systématique des résultats d’analyse.</a:t>
            </a:r>
          </a:p>
          <a:p>
            <a:pPr>
              <a:spcAft>
                <a:spcPts val="1200"/>
              </a:spcAft>
            </a:pPr>
            <a:endParaRPr lang="fr-FR" sz="2000" dirty="0" smtClean="0"/>
          </a:p>
          <a:p>
            <a:pPr>
              <a:spcAft>
                <a:spcPts val="1200"/>
              </a:spcAft>
            </a:pPr>
            <a:endParaRPr lang="fr-FR" sz="2000" dirty="0" smtClean="0"/>
          </a:p>
          <a:p>
            <a:pPr>
              <a:spcAft>
                <a:spcPts val="1200"/>
              </a:spcAft>
            </a:pPr>
            <a:endParaRPr lang="fr-FR" sz="2000" dirty="0" smtClean="0"/>
          </a:p>
          <a:p>
            <a:pPr>
              <a:spcAft>
                <a:spcPts val="1200"/>
              </a:spcAft>
            </a:pPr>
            <a:endParaRPr lang="fr-FR" sz="2400" dirty="0" smtClean="0"/>
          </a:p>
          <a:p>
            <a:endParaRPr lang="fr-FR" sz="2400" dirty="0"/>
          </a:p>
          <a:p>
            <a:pPr marL="0" indent="0">
              <a:buNone/>
            </a:pPr>
            <a:endParaRPr lang="fr-FR" sz="2400" dirty="0" smtClean="0"/>
          </a:p>
        </p:txBody>
      </p:sp>
      <p:pic>
        <p:nvPicPr>
          <p:cNvPr id="6" name="Image 5"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7"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31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3094" y="1268761"/>
            <a:ext cx="8511394" cy="576064"/>
          </a:xfrm>
        </p:spPr>
        <p:txBody>
          <a:bodyPr>
            <a:normAutofit/>
          </a:bodyPr>
          <a:lstStyle/>
          <a:p>
            <a:pPr>
              <a:spcBef>
                <a:spcPts val="0"/>
              </a:spcBef>
              <a:spcAft>
                <a:spcPts val="1200"/>
              </a:spcAft>
            </a:pPr>
            <a:r>
              <a:rPr lang="fr-FR" sz="1800" u="sng" dirty="0" smtClean="0"/>
              <a:t>Objectif </a:t>
            </a:r>
            <a:r>
              <a:rPr lang="fr-FR" sz="1800" dirty="0" smtClean="0"/>
              <a:t>: La qualité des dentifrices fluorés sur le marché est contrôlé</a:t>
            </a:r>
          </a:p>
          <a:p>
            <a:endParaRPr lang="fr-FR" sz="16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2. Dentifrice fluoré</a:t>
            </a:r>
            <a:endParaRPr lang="fr-FR" sz="3200" dirty="0">
              <a:solidFill>
                <a:schemeClr val="bg1"/>
              </a:solidFill>
            </a:endParaRPr>
          </a:p>
        </p:txBody>
      </p:sp>
      <p:pic>
        <p:nvPicPr>
          <p:cNvPr id="8" name="Picture 2" descr="C:\Users\LETITIA\AppData\Local\Temp\Rar$DIa4540.4235\83973636_534513444076771_7106735518284513280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640" y="2708920"/>
            <a:ext cx="2910447" cy="3906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LETITIA\AppData\Local\Temp\Rar$DIa4540.24814\84981489_2589865071238320_7014686762744152064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1092" y="2039372"/>
            <a:ext cx="2990820" cy="401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20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3094" y="1268761"/>
            <a:ext cx="8511394" cy="864096"/>
          </a:xfrm>
        </p:spPr>
        <p:txBody>
          <a:bodyPr>
            <a:normAutofit/>
          </a:bodyPr>
          <a:lstStyle/>
          <a:p>
            <a:pPr>
              <a:spcBef>
                <a:spcPts val="0"/>
              </a:spcBef>
              <a:spcAft>
                <a:spcPts val="1200"/>
              </a:spcAft>
            </a:pPr>
            <a:r>
              <a:rPr lang="fr-FR" sz="1800" dirty="0" smtClean="0"/>
              <a:t>Formation à </a:t>
            </a:r>
            <a:r>
              <a:rPr lang="fr-FR" sz="1800" dirty="0" smtClean="0">
                <a:solidFill>
                  <a:schemeClr val="accent1"/>
                </a:solidFill>
              </a:rPr>
              <a:t>Madagascar</a:t>
            </a:r>
            <a:r>
              <a:rPr lang="fr-FR" sz="1800" dirty="0" smtClean="0"/>
              <a:t> et au </a:t>
            </a:r>
            <a:r>
              <a:rPr lang="fr-FR" sz="1800" dirty="0" smtClean="0">
                <a:solidFill>
                  <a:schemeClr val="accent1"/>
                </a:solidFill>
              </a:rPr>
              <a:t>Brésil</a:t>
            </a:r>
            <a:r>
              <a:rPr lang="fr-FR" sz="1800" dirty="0" smtClean="0"/>
              <a:t> des membres de l’équipe de l’ACSQDA</a:t>
            </a:r>
            <a:r>
              <a:rPr lang="fr-FR" sz="1800" dirty="0"/>
              <a:t> </a:t>
            </a:r>
            <a:r>
              <a:rPr lang="fr-FR" sz="1800" dirty="0" smtClean="0"/>
              <a:t>et du SSOABD  en analyse en fluor des dentifrices</a:t>
            </a:r>
          </a:p>
          <a:p>
            <a:pPr>
              <a:spcBef>
                <a:spcPts val="0"/>
              </a:spcBef>
              <a:spcAft>
                <a:spcPts val="1200"/>
              </a:spcAft>
            </a:pPr>
            <a:endParaRPr lang="fr-FR" sz="1800" dirty="0" smtClean="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2. Dentifrice fluoré (suite)</a:t>
            </a:r>
            <a:endParaRPr lang="fr-FR" sz="3200" dirty="0">
              <a:solidFill>
                <a:schemeClr val="bg1"/>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6" y="2924944"/>
            <a:ext cx="4547471" cy="302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516" y="2132856"/>
            <a:ext cx="3552436" cy="2664327"/>
          </a:xfrm>
          <a:prstGeom prst="rect">
            <a:avLst/>
          </a:prstGeom>
        </p:spPr>
      </p:pic>
      <p:sp>
        <p:nvSpPr>
          <p:cNvPr id="11" name="Espace réservé du contenu 2"/>
          <p:cNvSpPr txBox="1">
            <a:spLocks/>
          </p:cNvSpPr>
          <p:nvPr/>
        </p:nvSpPr>
        <p:spPr>
          <a:xfrm>
            <a:off x="392052" y="4941167"/>
            <a:ext cx="3747899" cy="79208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fr-FR" sz="1800" dirty="0" smtClean="0"/>
              <a:t>Formation des membres de l’équipe de l’ACSQDA et du SSOABD  au laboratoire de l’ACSQDA </a:t>
            </a:r>
            <a:r>
              <a:rPr lang="fr-FR" sz="1800" dirty="0" err="1" smtClean="0"/>
              <a:t>Tsaralàlana</a:t>
            </a:r>
            <a:endParaRPr lang="fr-FR" sz="1800" dirty="0" smtClean="0"/>
          </a:p>
        </p:txBody>
      </p:sp>
      <p:sp>
        <p:nvSpPr>
          <p:cNvPr id="12" name="Espace réservé du contenu 2"/>
          <p:cNvSpPr txBox="1">
            <a:spLocks/>
          </p:cNvSpPr>
          <p:nvPr/>
        </p:nvSpPr>
        <p:spPr>
          <a:xfrm>
            <a:off x="4587521" y="5949280"/>
            <a:ext cx="3782469" cy="6559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fr-FR" sz="1800" dirty="0" smtClean="0"/>
              <a:t>Formation des équipes malgaches à l’Université de Piracicaba au </a:t>
            </a:r>
            <a:r>
              <a:rPr lang="fr-FR" sz="1800" dirty="0" smtClean="0">
                <a:solidFill>
                  <a:schemeClr val="accent1"/>
                </a:solidFill>
              </a:rPr>
              <a:t>Brésil</a:t>
            </a:r>
            <a:endParaRPr lang="fr-FR" sz="1800" dirty="0" smtClean="0"/>
          </a:p>
        </p:txBody>
      </p:sp>
    </p:spTree>
    <p:extLst>
      <p:ext uri="{BB962C8B-B14F-4D97-AF65-F5344CB8AC3E}">
        <p14:creationId xmlns:p14="http://schemas.microsoft.com/office/powerpoint/2010/main" val="1354264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3094" y="1268761"/>
            <a:ext cx="8511394" cy="648072"/>
          </a:xfrm>
        </p:spPr>
        <p:txBody>
          <a:bodyPr>
            <a:normAutofit/>
          </a:bodyPr>
          <a:lstStyle/>
          <a:p>
            <a:pPr>
              <a:spcBef>
                <a:spcPts val="0"/>
              </a:spcBef>
              <a:spcAft>
                <a:spcPts val="1200"/>
              </a:spcAft>
            </a:pPr>
            <a:r>
              <a:rPr lang="fr-FR" sz="1800" dirty="0" smtClean="0"/>
              <a:t>Equipement du laboratoire de l’ACSQDA en matériel d’analyse du fluor</a:t>
            </a: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2. Dentifrice fluoré (suite)</a:t>
            </a:r>
            <a:endParaRPr lang="fr-FR" sz="3200" dirty="0">
              <a:solidFill>
                <a:schemeClr val="bg1"/>
              </a:solidFill>
            </a:endParaRPr>
          </a:p>
        </p:txBody>
      </p:sp>
      <p:pic>
        <p:nvPicPr>
          <p:cNvPr id="2051" name="Picture 3" descr="C:\Users\LETITIA\AppData\Local\Temp\Rar$DIa4540.18925\84437984_224179321920700_251416665269469184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648" y="2060848"/>
            <a:ext cx="5857522" cy="439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4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356" y="1110281"/>
            <a:ext cx="6661900" cy="3038799"/>
          </a:xfrm>
        </p:spPr>
        <p:txBody>
          <a:bodyPr>
            <a:noAutofit/>
          </a:bodyPr>
          <a:lstStyle/>
          <a:p>
            <a:pPr marL="0" indent="0">
              <a:spcBef>
                <a:spcPts val="0"/>
              </a:spcBef>
              <a:spcAft>
                <a:spcPts val="1200"/>
              </a:spcAft>
              <a:buNone/>
            </a:pPr>
            <a:r>
              <a:rPr lang="fr-FR" sz="1800" dirty="0" smtClean="0"/>
              <a:t>RESUME :</a:t>
            </a:r>
          </a:p>
          <a:p>
            <a:pPr>
              <a:spcBef>
                <a:spcPts val="0"/>
              </a:spcBef>
              <a:spcAft>
                <a:spcPts val="1200"/>
              </a:spcAft>
            </a:pPr>
            <a:r>
              <a:rPr lang="fr-FR" sz="1800" dirty="0" smtClean="0"/>
              <a:t>Fluoration du sel iodé systématique au niveau des grands producteurs: CSM Diégo et NSEGSM Morondava (qui fournissent 70% du sel consommé dans le pays)</a:t>
            </a:r>
          </a:p>
          <a:p>
            <a:pPr>
              <a:spcBef>
                <a:spcPts val="0"/>
              </a:spcBef>
              <a:spcAft>
                <a:spcPts val="1200"/>
              </a:spcAft>
            </a:pPr>
            <a:r>
              <a:rPr lang="fr-FR" sz="1800" dirty="0" smtClean="0">
                <a:solidFill>
                  <a:schemeClr val="tx2">
                    <a:lumMod val="75000"/>
                  </a:schemeClr>
                </a:solidFill>
              </a:rPr>
              <a:t>Début de production de sel iodé et fluoré au niveau de TAF, le plus grand </a:t>
            </a:r>
            <a:r>
              <a:rPr lang="fr-FR" sz="1800" dirty="0" err="1" smtClean="0">
                <a:solidFill>
                  <a:schemeClr val="tx2">
                    <a:lumMod val="75000"/>
                  </a:schemeClr>
                </a:solidFill>
              </a:rPr>
              <a:t>reconditionneur</a:t>
            </a:r>
            <a:r>
              <a:rPr lang="fr-FR" sz="1800" dirty="0" smtClean="0">
                <a:solidFill>
                  <a:schemeClr val="tx2">
                    <a:lumMod val="75000"/>
                  </a:schemeClr>
                </a:solidFill>
              </a:rPr>
              <a:t> de sel  à Antananarivo (appartenant au même groupe que CSM et NSEGSM)</a:t>
            </a:r>
          </a:p>
          <a:p>
            <a:pPr>
              <a:spcBef>
                <a:spcPts val="0"/>
              </a:spcBef>
              <a:spcAft>
                <a:spcPts val="1200"/>
              </a:spcAft>
            </a:pPr>
            <a:r>
              <a:rPr lang="fr-FR" sz="1800" dirty="0" smtClean="0"/>
              <a:t>Résistance voire réticence </a:t>
            </a:r>
            <a:r>
              <a:rPr lang="fr-FR" sz="1800" dirty="0"/>
              <a:t>des moyens producteurs (</a:t>
            </a:r>
            <a:r>
              <a:rPr lang="fr-FR" sz="1800" dirty="0" err="1"/>
              <a:t>Menabe</a:t>
            </a:r>
            <a:r>
              <a:rPr lang="fr-FR" sz="1800" dirty="0" smtClean="0"/>
              <a:t>) pour la fluoration du sel : seule l’iodation est effectuée avec des équipements achetés par les producteurs eux-mêmes</a:t>
            </a: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1. Fluoration du sel iodé</a:t>
            </a:r>
            <a:endParaRPr lang="fr-FR" sz="3200" dirty="0">
              <a:solidFill>
                <a:schemeClr val="bg1"/>
              </a:solidFill>
            </a:endParaRPr>
          </a:p>
        </p:txBody>
      </p:sp>
      <p:pic>
        <p:nvPicPr>
          <p:cNvPr id="1027" name="Picture 3" descr="E:\D - LAETITIA - DONNEES\DISQUE D\AOI\Projet AFD_AOI - Phase II\PHOTO\Photo pr AG\105567605_2623460504569062_9084117660630822000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6256" y="2725053"/>
            <a:ext cx="2190598" cy="1640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 - LAETITIA - DONNEES\DISQUE D\AOI\Projet AFD_AOI - Phase II\PHOTO\Photo pr AG\105769047_1137110426645194_2232611779445346788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6256" y="4412665"/>
            <a:ext cx="2190598" cy="16400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D - LAETITIA - DONNEES\DISQUE D\AOI\Projet AFD_AOI - Phase II\PHOTO\Photo pr AG\106190763_866954947159403_46380524145234656_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76256" y="1008919"/>
            <a:ext cx="2190598" cy="1640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Morondav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763688" y="4584413"/>
            <a:ext cx="3652164" cy="203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894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92080" y="1916832"/>
            <a:ext cx="3312368" cy="2376264"/>
          </a:xfrm>
        </p:spPr>
        <p:txBody>
          <a:bodyPr>
            <a:normAutofit/>
          </a:bodyPr>
          <a:lstStyle/>
          <a:p>
            <a:pPr>
              <a:spcBef>
                <a:spcPts val="0"/>
              </a:spcBef>
              <a:spcAft>
                <a:spcPts val="1200"/>
              </a:spcAft>
            </a:pPr>
            <a:r>
              <a:rPr lang="fr-FR" sz="2400" dirty="0" smtClean="0"/>
              <a:t>Mise en place des Normes malgaches  concernant les dentifrices fluorés</a:t>
            </a:r>
          </a:p>
          <a:p>
            <a:endParaRPr lang="fr-FR" sz="1600" dirty="0"/>
          </a:p>
        </p:txBody>
      </p:sp>
      <p:pic>
        <p:nvPicPr>
          <p:cNvPr id="4"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2. Dentifrice fluoré (suite)</a:t>
            </a:r>
            <a:endParaRPr lang="fr-FR" sz="3200" dirty="0">
              <a:solidFill>
                <a:schemeClr val="bg1"/>
              </a:solidFill>
            </a:endParaRPr>
          </a:p>
        </p:txBody>
      </p:sp>
      <p:graphicFrame>
        <p:nvGraphicFramePr>
          <p:cNvPr id="2" name="Objet 1"/>
          <p:cNvGraphicFramePr>
            <a:graphicFrameLocks noGrp="1" noChangeAspect="1"/>
          </p:cNvGraphicFramePr>
          <p:nvPr>
            <p:extLst>
              <p:ext uri="{D42A27DB-BD31-4B8C-83A1-F6EECF244321}">
                <p14:modId xmlns:p14="http://schemas.microsoft.com/office/powerpoint/2010/main" val="3200336214"/>
              </p:ext>
            </p:extLst>
          </p:nvPr>
        </p:nvGraphicFramePr>
        <p:xfrm>
          <a:off x="755576" y="1196752"/>
          <a:ext cx="3865053" cy="5467673"/>
        </p:xfrm>
        <a:graphic>
          <a:graphicData uri="http://schemas.openxmlformats.org/presentationml/2006/ole">
            <mc:AlternateContent xmlns:mc="http://schemas.openxmlformats.org/markup-compatibility/2006">
              <mc:Choice xmlns:v="urn:schemas-microsoft-com:vml" Requires="v">
                <p:oleObj spid="_x0000_s2060" name="Acrobat Document" r:id="rId4" imgW="5393880" imgH="7656840" progId="AcroExch.Document.7">
                  <p:embed/>
                </p:oleObj>
              </mc:Choice>
              <mc:Fallback>
                <p:oleObj name="Acrobat Document" r:id="rId4" imgW="5393880" imgH="7656840" progId="AcroExch.Document.7">
                  <p:embed/>
                  <p:pic>
                    <p:nvPicPr>
                      <p:cNvPr id="0" name="Obje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196752"/>
                        <a:ext cx="3865053" cy="5467673"/>
                      </a:xfrm>
                      <a:prstGeom prst="rect">
                        <a:avLst/>
                      </a:prstGeom>
                      <a:no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150523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3094" y="1268760"/>
            <a:ext cx="8409508" cy="2306357"/>
          </a:xfrm>
        </p:spPr>
        <p:txBody>
          <a:bodyPr>
            <a:normAutofit/>
          </a:bodyPr>
          <a:lstStyle/>
          <a:p>
            <a:pPr>
              <a:spcBef>
                <a:spcPts val="0"/>
              </a:spcBef>
              <a:spcAft>
                <a:spcPts val="1200"/>
              </a:spcAft>
            </a:pPr>
            <a:r>
              <a:rPr lang="fr-FR" sz="1800" dirty="0" smtClean="0"/>
              <a:t>Analyse systématique des dentifrices importés et produits à Madagascar par l’ACSQDA</a:t>
            </a:r>
          </a:p>
          <a:p>
            <a:pPr>
              <a:spcBef>
                <a:spcPts val="0"/>
              </a:spcBef>
              <a:spcAft>
                <a:spcPts val="1200"/>
              </a:spcAft>
            </a:pPr>
            <a:r>
              <a:rPr lang="fr-FR" sz="1800" dirty="0" smtClean="0"/>
              <a:t>Bonne motivation de l’équipe de l’ACSQDA et partage </a:t>
            </a:r>
            <a:r>
              <a:rPr lang="fr-FR" sz="1800" dirty="0"/>
              <a:t>systématique </a:t>
            </a:r>
            <a:r>
              <a:rPr lang="fr-FR" sz="1800" dirty="0" smtClean="0"/>
              <a:t>des résultats </a:t>
            </a:r>
          </a:p>
          <a:p>
            <a:pPr>
              <a:spcBef>
                <a:spcPts val="0"/>
              </a:spcBef>
              <a:spcAft>
                <a:spcPts val="1200"/>
              </a:spcAft>
            </a:pPr>
            <a:r>
              <a:rPr lang="fr-FR" sz="1800" dirty="0" smtClean="0"/>
              <a:t>Qualité satisfaisante des dentifrices commercialisés à Madagascar avec plus de 1000 ppm de fluor soluble</a:t>
            </a:r>
          </a:p>
          <a:p>
            <a:endParaRPr lang="fr-FR" sz="16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OS1 – 2. Dentifrice fluoré (suite)</a:t>
            </a:r>
            <a:endParaRPr lang="fr-FR" sz="3200" dirty="0">
              <a:solidFill>
                <a:schemeClr val="bg1"/>
              </a:solidFill>
            </a:endParaRPr>
          </a:p>
        </p:txBody>
      </p:sp>
      <p:pic>
        <p:nvPicPr>
          <p:cNvPr id="2050" name="Picture 2" descr="C:\Users\LETITIA\AppData\Local\Temp\Rar$DIa4540.4235\83973636_534513444076771_7106735518284513280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0748" y="4645258"/>
            <a:ext cx="1297683" cy="1741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TITIA\AppData\Local\Temp\Rar$DIa4540.24814\84981489_2589865071238320_7014686762744152064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9083" y="3731944"/>
            <a:ext cx="1333519" cy="17897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4687" y="3509966"/>
            <a:ext cx="4450129" cy="257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Espace réservé du contenu 2"/>
          <p:cNvSpPr txBox="1">
            <a:spLocks/>
          </p:cNvSpPr>
          <p:nvPr/>
        </p:nvSpPr>
        <p:spPr>
          <a:xfrm>
            <a:off x="834688" y="6318466"/>
            <a:ext cx="4039252" cy="5395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fr-FR" sz="1600" dirty="0" smtClean="0"/>
              <a:t>Résultats d’analyse</a:t>
            </a:r>
          </a:p>
          <a:p>
            <a:endParaRPr lang="fr-FR" sz="1600" dirty="0"/>
          </a:p>
        </p:txBody>
      </p:sp>
    </p:spTree>
    <p:extLst>
      <p:ext uri="{BB962C8B-B14F-4D97-AF65-F5344CB8AC3E}">
        <p14:creationId xmlns:p14="http://schemas.microsoft.com/office/powerpoint/2010/main" val="3117992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a:t>
            </a:r>
            <a:r>
              <a:rPr lang="fr-FR" sz="5400" dirty="0" smtClean="0">
                <a:solidFill>
                  <a:schemeClr val="bg1"/>
                </a:solidFill>
              </a:rPr>
              <a:t>P</a:t>
            </a:r>
            <a:r>
              <a:rPr lang="fr-FR" sz="3200" dirty="0" smtClean="0">
                <a:solidFill>
                  <a:schemeClr val="bg1"/>
                </a:solidFill>
              </a:rPr>
              <a:t>REVENTION ET </a:t>
            </a:r>
            <a:r>
              <a:rPr lang="fr-FR" sz="5400" dirty="0" smtClean="0">
                <a:solidFill>
                  <a:schemeClr val="bg1"/>
                </a:solidFill>
              </a:rPr>
              <a:t>C</a:t>
            </a:r>
            <a:r>
              <a:rPr lang="fr-FR" sz="3200" dirty="0" smtClean="0">
                <a:solidFill>
                  <a:schemeClr val="bg1"/>
                </a:solidFill>
              </a:rPr>
              <a:t>ONTRÔLE DES </a:t>
            </a:r>
            <a:r>
              <a:rPr lang="fr-FR" sz="5400" dirty="0" smtClean="0">
                <a:solidFill>
                  <a:schemeClr val="bg1"/>
                </a:solidFill>
              </a:rPr>
              <a:t>I</a:t>
            </a:r>
            <a:r>
              <a:rPr lang="fr-FR" sz="3200" dirty="0" smtClean="0">
                <a:solidFill>
                  <a:schemeClr val="bg1"/>
                </a:solidFill>
              </a:rPr>
              <a:t>NFETIONS</a:t>
            </a:r>
            <a:endParaRPr lang="fr-FR" sz="3200" dirty="0">
              <a:solidFill>
                <a:schemeClr val="bg1"/>
              </a:solidFill>
            </a:endParaRPr>
          </a:p>
        </p:txBody>
      </p:sp>
      <p:pic>
        <p:nvPicPr>
          <p:cNvPr id="10" name="Imag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1198380"/>
            <a:ext cx="3959932" cy="2969948"/>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737" y="3555522"/>
            <a:ext cx="3044455" cy="2283341"/>
          </a:xfrm>
          <a:prstGeom prst="rect">
            <a:avLst/>
          </a:prstGeom>
        </p:spPr>
      </p:pic>
      <p:pic>
        <p:nvPicPr>
          <p:cNvPr id="18" name="Picture 2" descr="C:\Users\po\Desktop\docs mada\chris\DSC0003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7740" y="4286530"/>
            <a:ext cx="3370314" cy="2527734"/>
          </a:xfrm>
          <a:prstGeom prst="rect">
            <a:avLst/>
          </a:prstGeom>
          <a:noFill/>
          <a:ln w="9525">
            <a:noFill/>
            <a:miter lim="800000"/>
            <a:headEnd/>
            <a:tailEnd/>
          </a:ln>
        </p:spPr>
      </p:pic>
      <p:pic>
        <p:nvPicPr>
          <p:cNvPr id="20" name="Picture 2" descr="E:\D - LAETITIA - DONNEES\DISQUE D\AOI\Projet AFD AOI - Fluoration du sel &amp; amélioration santé\APPUI CHD et CSB\PHOTOS\Behenjy\DSCN202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27294" y="1166266"/>
            <a:ext cx="2890446" cy="2279454"/>
          </a:xfrm>
          <a:prstGeom prst="rect">
            <a:avLst/>
          </a:prstGeom>
          <a:noFill/>
          <a:extLst>
            <a:ext uri="{909E8E84-426E-40DD-AFC4-6F175D3DCCD1}">
              <a14:hiddenFill xmlns:a14="http://schemas.microsoft.com/office/drawing/2010/main">
                <a:solidFill>
                  <a:srgbClr val="FFFFFF"/>
                </a:solidFill>
              </a14:hiddenFill>
            </a:ext>
          </a:extLst>
        </p:spPr>
      </p:pic>
      <p:sp>
        <p:nvSpPr>
          <p:cNvPr id="21" name="Interdiction 20"/>
          <p:cNvSpPr/>
          <p:nvPr/>
        </p:nvSpPr>
        <p:spPr>
          <a:xfrm>
            <a:off x="443737" y="2544999"/>
            <a:ext cx="1440160" cy="134536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Interdiction 21"/>
          <p:cNvSpPr/>
          <p:nvPr/>
        </p:nvSpPr>
        <p:spPr>
          <a:xfrm>
            <a:off x="7188054" y="2932214"/>
            <a:ext cx="1440160" cy="134536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Interdiction 15"/>
          <p:cNvSpPr/>
          <p:nvPr/>
        </p:nvSpPr>
        <p:spPr>
          <a:xfrm>
            <a:off x="3563888" y="4251181"/>
            <a:ext cx="1440160" cy="134536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984132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OS2 - 1. Sécurité des soins à l’IOSTM</a:t>
            </a:r>
            <a:endParaRPr lang="fr-FR" sz="3200" dirty="0">
              <a:solidFill>
                <a:schemeClr val="bg1"/>
              </a:solidFill>
            </a:endParaRPr>
          </a:p>
        </p:txBody>
      </p:sp>
      <p:pic>
        <p:nvPicPr>
          <p:cNvPr id="9" name="Image 8" descr="IOST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1196752"/>
            <a:ext cx="7489340" cy="4992893"/>
          </a:xfrm>
          <a:prstGeom prst="rect">
            <a:avLst/>
          </a:prstGeom>
        </p:spPr>
      </p:pic>
    </p:spTree>
    <p:extLst>
      <p:ext uri="{BB962C8B-B14F-4D97-AF65-F5344CB8AC3E}">
        <p14:creationId xmlns:p14="http://schemas.microsoft.com/office/powerpoint/2010/main" val="2125998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lvl="0" indent="-342900" algn="ctr">
              <a:spcBef>
                <a:spcPct val="20000"/>
              </a:spcBef>
              <a:defRPr/>
            </a:pPr>
            <a:r>
              <a:rPr lang="fr-FR" sz="2800" i="1" dirty="0">
                <a:solidFill>
                  <a:srgbClr val="0070C0"/>
                </a:solidFill>
              </a:rPr>
              <a:t>Majahanga</a:t>
            </a: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IOSTM </a:t>
            </a:r>
            <a:r>
              <a:rPr lang="fr-FR" sz="2400" i="1" dirty="0" err="1" smtClean="0">
                <a:solidFill>
                  <a:srgbClr val="0070C0"/>
                </a:solidFill>
                <a:latin typeface="+mn-lt"/>
              </a:rPr>
              <a:t>Majahanga</a:t>
            </a:r>
            <a:endParaRPr lang="fr-FR" sz="2400" i="1" dirty="0">
              <a:solidFill>
                <a:srgbClr val="0070C0"/>
              </a:solidFill>
              <a:latin typeface="+mn-lt"/>
            </a:endParaRPr>
          </a:p>
        </p:txBody>
      </p:sp>
      <p:sp>
        <p:nvSpPr>
          <p:cNvPr id="3" name="Espace réservé du contenu 2"/>
          <p:cNvSpPr>
            <a:spLocks noGrp="1"/>
          </p:cNvSpPr>
          <p:nvPr>
            <p:ph idx="1"/>
          </p:nvPr>
        </p:nvSpPr>
        <p:spPr>
          <a:xfrm>
            <a:off x="714348" y="785794"/>
            <a:ext cx="8143932" cy="642942"/>
          </a:xfrm>
        </p:spPr>
        <p:txBody>
          <a:bodyPr>
            <a:normAutofit/>
          </a:bodyPr>
          <a:lstStyle/>
          <a:p>
            <a:pPr>
              <a:buNone/>
            </a:pPr>
            <a:r>
              <a:rPr lang="fr-FR" sz="2400" b="1" dirty="0">
                <a:solidFill>
                  <a:srgbClr val="0070C0"/>
                </a:solidFill>
                <a:ea typeface="+mj-ea"/>
                <a:cs typeface="+mj-cs"/>
              </a:rPr>
              <a:t>CONTEXTE</a:t>
            </a:r>
          </a:p>
        </p:txBody>
      </p:sp>
      <p:sp>
        <p:nvSpPr>
          <p:cNvPr id="12" name="Espace réservé du contenu 2"/>
          <p:cNvSpPr txBox="1">
            <a:spLocks/>
          </p:cNvSpPr>
          <p:nvPr/>
        </p:nvSpPr>
        <p:spPr>
          <a:xfrm>
            <a:off x="683568" y="1340768"/>
            <a:ext cx="8064896" cy="5112568"/>
          </a:xfrm>
          <a:prstGeom prst="rect">
            <a:avLst/>
          </a:prstGeom>
        </p:spPr>
        <p:txBody>
          <a:bodyPr vert="horz" lIns="91440" tIns="45720" rIns="91440" bIns="45720" rtlCol="0">
            <a:normAutofit fontScale="70000" lnSpcReduction="20000"/>
          </a:bodyPr>
          <a:lstStyle/>
          <a:p>
            <a:pPr>
              <a:lnSpc>
                <a:spcPct val="170000"/>
              </a:lnSpc>
              <a:spcBef>
                <a:spcPct val="20000"/>
              </a:spcBef>
              <a:defRPr/>
            </a:pPr>
            <a:r>
              <a:rPr lang="fr-FR" sz="2600" dirty="0">
                <a:solidFill>
                  <a:srgbClr val="000000"/>
                </a:solidFill>
                <a:ea typeface="+mj-ea"/>
                <a:cs typeface="+mj-cs"/>
              </a:rPr>
              <a:t>A la suite à l’appui des centres de santé, l’AOI a été sollicitée par l’IOSTM pour l’amélioration de la sécurité des soins. </a:t>
            </a:r>
          </a:p>
          <a:p>
            <a:pPr marL="342900" indent="-342900">
              <a:lnSpc>
                <a:spcPct val="170000"/>
              </a:lnSpc>
              <a:spcBef>
                <a:spcPct val="20000"/>
              </a:spcBef>
              <a:buFont typeface="Arial" pitchFamily="34" charset="0"/>
              <a:buChar char="•"/>
              <a:defRPr/>
            </a:pPr>
            <a:r>
              <a:rPr lang="fr-FR" sz="2600" dirty="0">
                <a:ea typeface="+mj-ea"/>
                <a:cs typeface="+mj-cs"/>
              </a:rPr>
              <a:t>Septembre 2017</a:t>
            </a:r>
            <a:r>
              <a:rPr lang="fr-FR" sz="2600" dirty="0">
                <a:solidFill>
                  <a:srgbClr val="000000"/>
                </a:solidFill>
                <a:ea typeface="+mj-ea"/>
                <a:cs typeface="+mj-cs"/>
              </a:rPr>
              <a:t> - </a:t>
            </a:r>
            <a:r>
              <a:rPr lang="fr-FR" sz="2600" dirty="0">
                <a:solidFill>
                  <a:srgbClr val="0070C0"/>
                </a:solidFill>
                <a:ea typeface="+mj-ea"/>
                <a:cs typeface="+mj-cs"/>
              </a:rPr>
              <a:t>Etat des lieux de l’IOSTM </a:t>
            </a:r>
          </a:p>
          <a:p>
            <a:pPr marL="342900" indent="-342900">
              <a:lnSpc>
                <a:spcPct val="170000"/>
              </a:lnSpc>
              <a:spcBef>
                <a:spcPct val="20000"/>
              </a:spcBef>
              <a:buFont typeface="Arial" pitchFamily="34" charset="0"/>
              <a:buChar char="•"/>
              <a:defRPr/>
            </a:pPr>
            <a:r>
              <a:rPr lang="fr-FR" sz="2600" dirty="0">
                <a:ea typeface="+mj-ea"/>
                <a:cs typeface="+mj-cs"/>
              </a:rPr>
              <a:t>Novembre 2017 -  </a:t>
            </a:r>
            <a:r>
              <a:rPr lang="fr-FR" sz="2600" dirty="0">
                <a:solidFill>
                  <a:srgbClr val="0070C0"/>
                </a:solidFill>
                <a:ea typeface="+mj-ea"/>
                <a:cs typeface="+mj-cs"/>
              </a:rPr>
              <a:t>Elaboration d’un projet par l’équipe pédagogique </a:t>
            </a:r>
          </a:p>
          <a:p>
            <a:pPr marL="342900" indent="-342900">
              <a:lnSpc>
                <a:spcPct val="170000"/>
              </a:lnSpc>
              <a:spcBef>
                <a:spcPct val="20000"/>
              </a:spcBef>
              <a:buFont typeface="Arial" pitchFamily="34" charset="0"/>
              <a:buChar char="•"/>
              <a:defRPr/>
            </a:pPr>
            <a:r>
              <a:rPr lang="fr-FR" sz="2600" dirty="0">
                <a:ea typeface="+mj-ea"/>
                <a:cs typeface="+mj-cs"/>
              </a:rPr>
              <a:t>Juillet 2018 - </a:t>
            </a:r>
            <a:r>
              <a:rPr lang="fr-FR" sz="2600" dirty="0">
                <a:solidFill>
                  <a:srgbClr val="0070C0"/>
                </a:solidFill>
                <a:ea typeface="+mj-ea"/>
                <a:cs typeface="+mj-cs"/>
              </a:rPr>
              <a:t>Analyse de situation par l’AOI</a:t>
            </a:r>
          </a:p>
          <a:p>
            <a:pPr marL="342900" indent="-342900">
              <a:lnSpc>
                <a:spcPct val="170000"/>
              </a:lnSpc>
              <a:spcBef>
                <a:spcPct val="20000"/>
              </a:spcBef>
              <a:buFont typeface="Arial" pitchFamily="34" charset="0"/>
              <a:buChar char="•"/>
              <a:defRPr/>
            </a:pPr>
            <a:r>
              <a:rPr lang="it-IT" sz="2600" dirty="0">
                <a:ea typeface="+mj-ea"/>
                <a:cs typeface="+mj-cs"/>
              </a:rPr>
              <a:t>Novembre 2018 :  </a:t>
            </a:r>
            <a:r>
              <a:rPr lang="it-IT" sz="2600" dirty="0">
                <a:solidFill>
                  <a:srgbClr val="0070C0"/>
                </a:solidFill>
                <a:ea typeface="+mj-ea"/>
                <a:cs typeface="+mj-cs"/>
              </a:rPr>
              <a:t>Mission d’évaluation </a:t>
            </a:r>
            <a:r>
              <a:rPr lang="it-IT" sz="2600" dirty="0" smtClean="0">
                <a:solidFill>
                  <a:srgbClr val="0070C0"/>
                </a:solidFill>
                <a:ea typeface="+mj-ea"/>
                <a:cs typeface="+mj-cs"/>
              </a:rPr>
              <a:t>de </a:t>
            </a:r>
            <a:r>
              <a:rPr lang="it-IT" sz="2600" dirty="0">
                <a:solidFill>
                  <a:srgbClr val="0070C0"/>
                </a:solidFill>
                <a:ea typeface="+mj-ea"/>
                <a:cs typeface="+mj-cs"/>
              </a:rPr>
              <a:t>l’organisation des services de l’IOSTM</a:t>
            </a:r>
          </a:p>
          <a:p>
            <a:pPr>
              <a:lnSpc>
                <a:spcPct val="170000"/>
              </a:lnSpc>
              <a:spcBef>
                <a:spcPct val="20000"/>
              </a:spcBef>
              <a:defRPr/>
            </a:pPr>
            <a:r>
              <a:rPr lang="it-IT" sz="2600" b="1" dirty="0">
                <a:solidFill>
                  <a:srgbClr val="0070C0"/>
                </a:solidFill>
                <a:ea typeface="+mj-ea"/>
                <a:cs typeface="+mj-cs"/>
              </a:rPr>
              <a:t>Définition participative du projet d’amélioration de la sécurité des </a:t>
            </a:r>
            <a:r>
              <a:rPr lang="it-IT" sz="2600" b="1" dirty="0" smtClean="0">
                <a:solidFill>
                  <a:srgbClr val="0070C0"/>
                </a:solidFill>
                <a:ea typeface="+mj-ea"/>
                <a:cs typeface="+mj-cs"/>
              </a:rPr>
              <a:t>soins</a:t>
            </a:r>
          </a:p>
          <a:p>
            <a:pPr marL="342900" indent="-342900">
              <a:lnSpc>
                <a:spcPct val="170000"/>
              </a:lnSpc>
              <a:spcBef>
                <a:spcPct val="20000"/>
              </a:spcBef>
              <a:buFont typeface="Arial" panose="020B0604020202020204" pitchFamily="34" charset="0"/>
              <a:buChar char="•"/>
              <a:defRPr/>
            </a:pPr>
            <a:r>
              <a:rPr lang="it-IT" sz="2400" dirty="0"/>
              <a:t>Novembre </a:t>
            </a:r>
            <a:r>
              <a:rPr lang="it-IT" sz="2400" dirty="0" smtClean="0"/>
              <a:t>2019 </a:t>
            </a:r>
            <a:r>
              <a:rPr lang="it-IT" sz="2400" dirty="0"/>
              <a:t>:  </a:t>
            </a:r>
            <a:r>
              <a:rPr lang="it-IT" sz="2400" dirty="0">
                <a:solidFill>
                  <a:srgbClr val="0070C0"/>
                </a:solidFill>
              </a:rPr>
              <a:t>Mission d’évaluation </a:t>
            </a:r>
            <a:r>
              <a:rPr lang="it-IT" sz="2400" dirty="0" smtClean="0">
                <a:solidFill>
                  <a:srgbClr val="0070C0"/>
                </a:solidFill>
              </a:rPr>
              <a:t>technique du bâtiment et des réseaux (électricité, eau, air) au sein de l’IOSTM</a:t>
            </a:r>
          </a:p>
          <a:p>
            <a:pPr>
              <a:lnSpc>
                <a:spcPct val="120000"/>
              </a:lnSpc>
              <a:spcBef>
                <a:spcPct val="20000"/>
              </a:spcBef>
              <a:defRPr/>
            </a:pPr>
            <a:r>
              <a:rPr lang="it-IT" sz="2400" b="1" dirty="0" smtClean="0">
                <a:solidFill>
                  <a:srgbClr val="0070C0"/>
                </a:solidFill>
              </a:rPr>
              <a:t>Identification des corps de travaux relatifs à la réhabilitation de l’IOSTM et les spécificités techniques nécessaires pour un bon fonctionnement des nouveaux matériels dentaires et matériels de traitement de l’instrumentation</a:t>
            </a:r>
          </a:p>
          <a:p>
            <a:pPr marL="342900" indent="-342900">
              <a:lnSpc>
                <a:spcPct val="170000"/>
              </a:lnSpc>
              <a:spcBef>
                <a:spcPct val="20000"/>
              </a:spcBef>
              <a:buFont typeface="Arial" panose="020B0604020202020204" pitchFamily="34" charset="0"/>
              <a:buChar char="•"/>
              <a:defRPr/>
            </a:pPr>
            <a:endParaRPr lang="it-IT" sz="2400" dirty="0">
              <a:solidFill>
                <a:srgbClr val="0070C0"/>
              </a:solidFill>
            </a:endParaRPr>
          </a:p>
          <a:p>
            <a:pPr>
              <a:lnSpc>
                <a:spcPct val="170000"/>
              </a:lnSpc>
              <a:spcBef>
                <a:spcPct val="20000"/>
              </a:spcBef>
              <a:defRPr/>
            </a:pPr>
            <a:endParaRPr kumimoji="0" lang="fr-FR" sz="2200" b="1" i="0" u="none" strike="noStrike" kern="1200" cap="none" spc="0" normalizeH="0" baseline="0" noProof="0" dirty="0">
              <a:ln>
                <a:noFill/>
              </a:ln>
              <a:solidFill>
                <a:schemeClr val="tx1"/>
              </a:solidFill>
              <a:effectLst/>
              <a:uLnTx/>
              <a:uFillTx/>
            </a:endParaRPr>
          </a:p>
        </p:txBody>
      </p:sp>
      <p:pic>
        <p:nvPicPr>
          <p:cNvPr id="8" name="Image 7">
            <a:extLst>
              <a:ext uri="{FF2B5EF4-FFF2-40B4-BE49-F238E27FC236}">
                <a16:creationId xmlns:a16="http://schemas.microsoft.com/office/drawing/2014/main" id="{EAB3DA05-BCAC-C947-B5A9-FBCF868720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338708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indent="-342900" algn="ctr">
              <a:spcBef>
                <a:spcPct val="20000"/>
              </a:spcBef>
              <a:defRPr/>
            </a:pPr>
            <a:r>
              <a:rPr lang="fr-FR" sz="2800" i="1" dirty="0">
                <a:solidFill>
                  <a:srgbClr val="0070C0"/>
                </a:solidFill>
              </a:rPr>
              <a:t>Majahanga - situation actuelle </a:t>
            </a:r>
          </a:p>
          <a:p>
            <a:pPr marL="342900" lvl="0" indent="-342900" algn="ctr">
              <a:spcBef>
                <a:spcPct val="20000"/>
              </a:spcBef>
              <a:defRPr/>
            </a:pP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Discussion avec l’équipe de direction et l’équipe pédagogique</a:t>
            </a:r>
            <a:endParaRPr lang="fr-FR" sz="2400" i="1" dirty="0">
              <a:solidFill>
                <a:srgbClr val="0070C0"/>
              </a:solidFill>
              <a:latin typeface="+mn-lt"/>
            </a:endParaRPr>
          </a:p>
        </p:txBody>
      </p:sp>
      <p:sp>
        <p:nvSpPr>
          <p:cNvPr id="15" name="Espace réservé du contenu 2"/>
          <p:cNvSpPr txBox="1">
            <a:spLocks/>
          </p:cNvSpPr>
          <p:nvPr/>
        </p:nvSpPr>
        <p:spPr>
          <a:xfrm>
            <a:off x="714348" y="5572140"/>
            <a:ext cx="4429156" cy="92869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Image 7">
            <a:extLst>
              <a:ext uri="{FF2B5EF4-FFF2-40B4-BE49-F238E27FC236}">
                <a16:creationId xmlns:a16="http://schemas.microsoft.com/office/drawing/2014/main" id="{78B7997A-120C-8E49-84AC-5E804A15CB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pic>
        <p:nvPicPr>
          <p:cNvPr id="4098" name="Picture 2" descr="E:\D - LAETITIA - DONNEES\DISQUE D\AOI\Projet AFD_AOI - Phase II\IOSTM\Mission préparatoire 25-27 juil 18\Photo IOSTM\IMG_387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9706" y="699047"/>
            <a:ext cx="3678440" cy="24522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D - LAETITIA - DONNEES\DISQUE D\AOI\Projet AFD_AOI - Phase II\IOSTM\Mission préparatoire 25-27 juil 18\Photo IOSTM HD\1-IMG_419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74305">
            <a:off x="5580113" y="1096238"/>
            <a:ext cx="3082652" cy="205510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D:\IMG_2564.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683568" y="3140968"/>
            <a:ext cx="4896544" cy="3463439"/>
          </a:xfrm>
          <a:prstGeom prst="rect">
            <a:avLst/>
          </a:prstGeom>
          <a:noFill/>
          <a:ln>
            <a:noFill/>
          </a:ln>
        </p:spPr>
      </p:pic>
      <p:pic>
        <p:nvPicPr>
          <p:cNvPr id="12" name="Image 11" descr="D:\IMG_2683.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7480" y="3861048"/>
            <a:ext cx="3339016" cy="1992883"/>
          </a:xfrm>
          <a:prstGeom prst="rect">
            <a:avLst/>
          </a:prstGeom>
          <a:noFill/>
          <a:ln>
            <a:noFill/>
          </a:ln>
        </p:spPr>
      </p:pic>
    </p:spTree>
    <p:extLst>
      <p:ext uri="{BB962C8B-B14F-4D97-AF65-F5344CB8AC3E}">
        <p14:creationId xmlns:p14="http://schemas.microsoft.com/office/powerpoint/2010/main" val="2336537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indent="-342900" algn="ctr">
              <a:spcBef>
                <a:spcPct val="20000"/>
              </a:spcBef>
              <a:defRPr/>
            </a:pPr>
            <a:r>
              <a:rPr lang="fr-FR" sz="2800" i="1" dirty="0">
                <a:solidFill>
                  <a:srgbClr val="0070C0"/>
                </a:solidFill>
              </a:rPr>
              <a:t>Majahanga - situation actuelle </a:t>
            </a:r>
          </a:p>
          <a:p>
            <a:pPr marL="342900" lvl="0" indent="-342900" algn="ctr">
              <a:spcBef>
                <a:spcPct val="20000"/>
              </a:spcBef>
              <a:defRPr/>
            </a:pP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Analyse des fauteuils dentaires</a:t>
            </a:r>
            <a:endParaRPr lang="fr-FR" sz="2400" i="1" dirty="0">
              <a:solidFill>
                <a:srgbClr val="0070C0"/>
              </a:solidFill>
              <a:latin typeface="+mn-lt"/>
            </a:endParaRPr>
          </a:p>
        </p:txBody>
      </p:sp>
      <p:sp>
        <p:nvSpPr>
          <p:cNvPr id="15" name="Espace réservé du contenu 2"/>
          <p:cNvSpPr txBox="1">
            <a:spLocks/>
          </p:cNvSpPr>
          <p:nvPr/>
        </p:nvSpPr>
        <p:spPr>
          <a:xfrm>
            <a:off x="714348" y="5572140"/>
            <a:ext cx="4429156" cy="92869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6466" y="935920"/>
            <a:ext cx="7522540" cy="5641905"/>
          </a:xfrm>
          <a:prstGeom prst="rect">
            <a:avLst/>
          </a:prstGeom>
        </p:spPr>
      </p:pic>
      <p:pic>
        <p:nvPicPr>
          <p:cNvPr id="7" name="Image 6">
            <a:extLst>
              <a:ext uri="{FF2B5EF4-FFF2-40B4-BE49-F238E27FC236}">
                <a16:creationId xmlns:a16="http://schemas.microsoft.com/office/drawing/2014/main" id="{274F40CF-5794-0F4A-9F48-81110F19B7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542297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indent="-342900" algn="ctr">
              <a:spcBef>
                <a:spcPct val="20000"/>
              </a:spcBef>
              <a:defRPr/>
            </a:pPr>
            <a:r>
              <a:rPr lang="fr-FR" sz="2800" i="1" dirty="0">
                <a:solidFill>
                  <a:srgbClr val="0070C0"/>
                </a:solidFill>
              </a:rPr>
              <a:t>Majahanga - situation actuelle </a:t>
            </a:r>
          </a:p>
          <a:p>
            <a:pPr marL="342900" lvl="0" indent="-342900" algn="ctr">
              <a:spcBef>
                <a:spcPct val="20000"/>
              </a:spcBef>
              <a:defRPr/>
            </a:pP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Analyse des moyens disponibles et des besoins</a:t>
            </a:r>
            <a:endParaRPr lang="fr-FR" sz="2400" i="1" dirty="0">
              <a:solidFill>
                <a:srgbClr val="0070C0"/>
              </a:solidFill>
              <a:latin typeface="+mn-lt"/>
            </a:endParaRPr>
          </a:p>
        </p:txBody>
      </p:sp>
      <p:sp>
        <p:nvSpPr>
          <p:cNvPr id="15" name="Espace réservé du contenu 2"/>
          <p:cNvSpPr txBox="1">
            <a:spLocks/>
          </p:cNvSpPr>
          <p:nvPr/>
        </p:nvSpPr>
        <p:spPr>
          <a:xfrm>
            <a:off x="714348" y="5572140"/>
            <a:ext cx="4429156" cy="92869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1371" y="971726"/>
            <a:ext cx="6552729" cy="4914547"/>
          </a:xfrm>
        </p:spPr>
      </p:pic>
      <p:pic>
        <p:nvPicPr>
          <p:cNvPr id="8" name="Image 7">
            <a:extLst>
              <a:ext uri="{FF2B5EF4-FFF2-40B4-BE49-F238E27FC236}">
                <a16:creationId xmlns:a16="http://schemas.microsoft.com/office/drawing/2014/main" id="{C948EA60-2D1B-1F4F-ADD3-7402D63E3C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3119306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indent="-342900" algn="ctr">
              <a:spcBef>
                <a:spcPct val="20000"/>
              </a:spcBef>
              <a:defRPr/>
            </a:pPr>
            <a:r>
              <a:rPr lang="fr-FR" sz="2800" i="1" dirty="0">
                <a:solidFill>
                  <a:srgbClr val="0070C0"/>
                </a:solidFill>
              </a:rPr>
              <a:t>Majahanga - situation actuelle </a:t>
            </a:r>
          </a:p>
          <a:p>
            <a:pPr marL="342900" lvl="0" indent="-342900" algn="ctr">
              <a:spcBef>
                <a:spcPct val="20000"/>
              </a:spcBef>
              <a:defRPr/>
            </a:pP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Analyse des méthodes</a:t>
            </a:r>
            <a:endParaRPr lang="fr-FR" sz="2400" i="1" dirty="0">
              <a:solidFill>
                <a:srgbClr val="0070C0"/>
              </a:solidFill>
              <a:latin typeface="+mn-lt"/>
            </a:endParaRPr>
          </a:p>
        </p:txBody>
      </p:sp>
      <p:sp>
        <p:nvSpPr>
          <p:cNvPr id="15" name="Espace réservé du contenu 2"/>
          <p:cNvSpPr txBox="1">
            <a:spLocks/>
          </p:cNvSpPr>
          <p:nvPr/>
        </p:nvSpPr>
        <p:spPr>
          <a:xfrm>
            <a:off x="714348" y="5572140"/>
            <a:ext cx="4429156" cy="92869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75593" y="742392"/>
            <a:ext cx="7164286" cy="5373216"/>
          </a:xfrm>
        </p:spPr>
      </p:pic>
      <p:pic>
        <p:nvPicPr>
          <p:cNvPr id="8" name="Image 7">
            <a:extLst>
              <a:ext uri="{FF2B5EF4-FFF2-40B4-BE49-F238E27FC236}">
                <a16:creationId xmlns:a16="http://schemas.microsoft.com/office/drawing/2014/main" id="{BFF5A3B5-A8BD-D346-9FAC-6003B85DF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88785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0" y="0"/>
            <a:ext cx="571472" cy="6858000"/>
          </a:xfrm>
          <a:prstGeom prst="rect">
            <a:avLst/>
          </a:prstGeom>
          <a:solidFill>
            <a:schemeClr val="tx2">
              <a:lumMod val="20000"/>
              <a:lumOff val="80000"/>
            </a:schemeClr>
          </a:solidFill>
        </p:spPr>
        <p:txBody>
          <a:bodyPr vert="vert270" lIns="91440" tIns="45720" rIns="91440" bIns="45720" rtlCol="0">
            <a:normAutofit fontScale="92500" lnSpcReduction="10000"/>
          </a:bodyPr>
          <a:lstStyle/>
          <a:p>
            <a:pPr marL="342900" indent="-342900" algn="ctr">
              <a:spcBef>
                <a:spcPct val="20000"/>
              </a:spcBef>
              <a:defRPr/>
            </a:pPr>
            <a:r>
              <a:rPr lang="fr-FR" sz="2800" i="1" dirty="0">
                <a:solidFill>
                  <a:srgbClr val="0070C0"/>
                </a:solidFill>
              </a:rPr>
              <a:t>Majahanga - situation actuelle </a:t>
            </a:r>
          </a:p>
          <a:p>
            <a:pPr marL="342900" lvl="0" indent="-342900" algn="ctr">
              <a:spcBef>
                <a:spcPct val="20000"/>
              </a:spcBef>
              <a:defRPr/>
            </a:pPr>
            <a:endParaRPr lang="fr-FR" sz="2800" i="1" dirty="0">
              <a:solidFill>
                <a:srgbClr val="00B050"/>
              </a:solidFill>
            </a:endParaRPr>
          </a:p>
        </p:txBody>
      </p:sp>
      <p:sp>
        <p:nvSpPr>
          <p:cNvPr id="2" name="Titre 1"/>
          <p:cNvSpPr>
            <a:spLocks noGrp="1"/>
          </p:cNvSpPr>
          <p:nvPr>
            <p:ph type="title"/>
          </p:nvPr>
        </p:nvSpPr>
        <p:spPr>
          <a:xfrm>
            <a:off x="571472" y="12828"/>
            <a:ext cx="8572528" cy="642918"/>
          </a:xfrm>
          <a:solidFill>
            <a:schemeClr val="tx2">
              <a:lumMod val="40000"/>
              <a:lumOff val="60000"/>
            </a:schemeClr>
          </a:solidFill>
        </p:spPr>
        <p:txBody>
          <a:bodyPr>
            <a:normAutofit/>
          </a:bodyPr>
          <a:lstStyle/>
          <a:p>
            <a:pPr algn="r"/>
            <a:r>
              <a:rPr lang="fr-FR" sz="2400" i="1" dirty="0" smtClean="0">
                <a:solidFill>
                  <a:srgbClr val="0070C0"/>
                </a:solidFill>
                <a:latin typeface="+mn-lt"/>
              </a:rPr>
              <a:t>Etat des lieux du bâtiment</a:t>
            </a:r>
            <a:endParaRPr lang="fr-FR" sz="2400" i="1" dirty="0">
              <a:solidFill>
                <a:srgbClr val="0070C0"/>
              </a:solidFill>
              <a:latin typeface="+mn-lt"/>
            </a:endParaRPr>
          </a:p>
        </p:txBody>
      </p:sp>
      <p:sp>
        <p:nvSpPr>
          <p:cNvPr id="15" name="Espace réservé du contenu 2"/>
          <p:cNvSpPr txBox="1">
            <a:spLocks/>
          </p:cNvSpPr>
          <p:nvPr/>
        </p:nvSpPr>
        <p:spPr>
          <a:xfrm>
            <a:off x="714348" y="5572140"/>
            <a:ext cx="4429156" cy="92869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47664" y="4170836"/>
            <a:ext cx="3139344" cy="2354508"/>
          </a:xfrm>
        </p:spPr>
      </p:pic>
      <p:pic>
        <p:nvPicPr>
          <p:cNvPr id="8" name="Image 7">
            <a:extLst>
              <a:ext uri="{FF2B5EF4-FFF2-40B4-BE49-F238E27FC236}">
                <a16:creationId xmlns:a16="http://schemas.microsoft.com/office/drawing/2014/main" id="{78B7997A-120C-8E49-84AC-5E804A15C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pic>
        <p:nvPicPr>
          <p:cNvPr id="9" name="Image 8" descr="E:\D - LAETITIA - DONNEES\DISQUE D\AOI\Projet AFD_AOI - Phase II\IOSTM\TRAVAUX\Photos_espaces_IOSTM\futur vestiaire fille et couloir WC\IMG_2782.JPG"/>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5048218" y="1974694"/>
            <a:ext cx="4247738" cy="3125370"/>
          </a:xfrm>
          <a:prstGeom prst="rect">
            <a:avLst/>
          </a:prstGeom>
          <a:noFill/>
          <a:ln>
            <a:noFill/>
          </a:ln>
        </p:spPr>
      </p:pic>
      <p:pic>
        <p:nvPicPr>
          <p:cNvPr id="6146" name="Picture 2" descr="E:\D - LAETITIA - DONNEES\DISQUE D\AOI\Projet AFD_AOI - Phase II\IOSTM\Mission préparatoire 25-27 juil 18\Photo IOSTM\IMG_395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592" y="908720"/>
            <a:ext cx="453650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9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034" y="148297"/>
            <a:ext cx="8605297" cy="64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755576" y="5107455"/>
            <a:ext cx="7772400" cy="1470025"/>
          </a:xfrm>
        </p:spPr>
        <p:txBody>
          <a:bodyPr>
            <a:normAutofit/>
          </a:bodyPr>
          <a:lstStyle/>
          <a:p>
            <a:r>
              <a:rPr lang="fr-F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RÉALISATIONS EN MATIÈRE DE </a:t>
            </a:r>
            <a:br>
              <a:rPr lang="fr-F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FLUORATION DU SEL IODE</a:t>
            </a:r>
            <a:endParaRPr lang="fr-F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 4"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6"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02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1340768"/>
            <a:ext cx="3672408" cy="4392488"/>
          </a:xfrm>
        </p:spPr>
        <p:txBody>
          <a:bodyPr>
            <a:normAutofit fontScale="92500"/>
          </a:bodyPr>
          <a:lstStyle/>
          <a:p>
            <a:pPr lvl="0"/>
            <a:r>
              <a:rPr lang="fr-FR" sz="2000" dirty="0"/>
              <a:t>Elaboration du cahier des charges des </a:t>
            </a:r>
            <a:r>
              <a:rPr lang="fr-FR" sz="2000" b="1" dirty="0">
                <a:solidFill>
                  <a:schemeClr val="tx2"/>
                </a:solidFill>
              </a:rPr>
              <a:t>travaux d’expertise du bâtiment de l’IOSTM</a:t>
            </a:r>
            <a:r>
              <a:rPr lang="fr-FR" sz="2000" dirty="0"/>
              <a:t> ;</a:t>
            </a:r>
          </a:p>
          <a:p>
            <a:pPr lvl="0"/>
            <a:r>
              <a:rPr lang="fr-FR" sz="2000" dirty="0"/>
              <a:t>Demande de devis pour les travaux d’expertise du bâtiment auprès du LNTPB (Laboratoire National des Travaux Publics et du Bâtiment) ;</a:t>
            </a:r>
          </a:p>
          <a:p>
            <a:pPr lvl="0"/>
            <a:r>
              <a:rPr lang="fr-FR" sz="2000" dirty="0"/>
              <a:t>Négociation et contractualisation avec LNTPB ;</a:t>
            </a:r>
          </a:p>
          <a:p>
            <a:pPr lvl="0"/>
            <a:r>
              <a:rPr lang="fr-FR" sz="2000" dirty="0"/>
              <a:t>Réalisation des travaux d’expertise du bâtiment ;</a:t>
            </a:r>
          </a:p>
          <a:p>
            <a:pPr lvl="0"/>
            <a:r>
              <a:rPr lang="fr-FR" sz="2000" dirty="0"/>
              <a:t>Validation du rapport d’expertise.</a:t>
            </a: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OS2 - 1. Sécurité des soins à l’IOSTM</a:t>
            </a:r>
            <a:endParaRPr lang="fr-FR" sz="3200" dirty="0">
              <a:solidFill>
                <a:schemeClr val="bg1"/>
              </a:solidFill>
            </a:endParaRP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335895">
            <a:off x="4944285" y="1303386"/>
            <a:ext cx="3596640" cy="504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474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83560" y="1250099"/>
            <a:ext cx="3168352" cy="4870330"/>
          </a:xfrm>
        </p:spPr>
        <p:txBody>
          <a:bodyPr>
            <a:normAutofit/>
          </a:bodyPr>
          <a:lstStyle/>
          <a:p>
            <a:pPr lvl="0"/>
            <a:r>
              <a:rPr lang="fr-FR" sz="2000" dirty="0"/>
              <a:t>Le rapport d’expertise du bâtiment de l’IOSTM réalisé par l’équipe du LNTPB a conclu </a:t>
            </a:r>
            <a:r>
              <a:rPr lang="fr-FR" sz="2000" dirty="0">
                <a:solidFill>
                  <a:srgbClr val="FF0000"/>
                </a:solidFill>
              </a:rPr>
              <a:t>l’impossibilité de réalisation d’une partie des travaux </a:t>
            </a:r>
            <a:r>
              <a:rPr lang="fr-FR" sz="2000" dirty="0"/>
              <a:t>prévus pour des raisons de fragilité du bâtiment </a:t>
            </a:r>
            <a:r>
              <a:rPr lang="fr-FR" sz="2000" dirty="0" smtClean="0"/>
              <a:t>;</a:t>
            </a:r>
          </a:p>
          <a:p>
            <a:pPr lvl="0"/>
            <a:r>
              <a:rPr lang="fr-FR" sz="2000" dirty="0" smtClean="0"/>
              <a:t>Etablissement du nouveau cahier des charges des travaux et demande de mise à jour du devis des travaux</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OS2 - 1. Sécurité des soins à l’IOSTM (suite)</a:t>
            </a:r>
            <a:endParaRPr lang="fr-FR" sz="3200" dirty="0">
              <a:solidFill>
                <a:schemeClr val="bg1"/>
              </a:solidFill>
            </a:endParaRPr>
          </a:p>
        </p:txBody>
      </p:sp>
      <p:pic>
        <p:nvPicPr>
          <p:cNvPr id="7173"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1152643">
            <a:off x="864504" y="1276430"/>
            <a:ext cx="3790120" cy="5255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9582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1340768"/>
            <a:ext cx="7740352" cy="864096"/>
          </a:xfrm>
        </p:spPr>
        <p:txBody>
          <a:bodyPr>
            <a:normAutofit/>
          </a:bodyPr>
          <a:lstStyle/>
          <a:p>
            <a:pPr lvl="0"/>
            <a:r>
              <a:rPr lang="fr-FR" sz="2000" dirty="0" smtClean="0"/>
              <a:t>Retard </a:t>
            </a:r>
            <a:r>
              <a:rPr lang="fr-FR" sz="2000" dirty="0"/>
              <a:t>au niveau du calendrier de mise en œuvre des travaux</a:t>
            </a:r>
            <a:r>
              <a:rPr lang="fr-FR" sz="2000" dirty="0" smtClean="0"/>
              <a:t>.</a:t>
            </a:r>
          </a:p>
          <a:p>
            <a:pPr lvl="0"/>
            <a:r>
              <a:rPr lang="fr-FR" sz="2000" dirty="0" smtClean="0"/>
              <a:t>Début des travaux de réhabilitation en mars 2021</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OS2 - 1. Sécurité des soins à l’IOSTM (suite)</a:t>
            </a:r>
            <a:endParaRPr lang="fr-FR" sz="3200" dirty="0">
              <a:solidFill>
                <a:schemeClr val="bg1"/>
              </a:solidFill>
            </a:endParaRPr>
          </a:p>
        </p:txBody>
      </p:sp>
      <p:pic>
        <p:nvPicPr>
          <p:cNvPr id="8194" name="Picture 2" descr="E:\D - LAETITIA - DONNEES\DISQUE D\AOI\Projet AFD_AOI - Phase II\IOSTM\TRAVAUX\CONTRATS Eses\LGB BTP\PHOTOS\20210320_1214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9804" y="2163946"/>
            <a:ext cx="3382635" cy="19027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D - LAETITIA - DONNEES\DISQUE D\AOI\Projet AFD_AOI - Phase II\IOSTM\TRAVAUX\CONTRATS Eses\LGB BTP\PHOTOS\163297774_2903312706570597_6446451981907399981_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6689" y="4217139"/>
            <a:ext cx="1872208" cy="24882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D - LAETITIA - DONNEES\DISQUE D\AOI\Projet AFD_AOI - Phase II\IOSTM\TRAVAUX\CONTRATS Eses\LGB BTP\PHOTOS\Travaux au 21 04 21\IMG_20210420_10285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3827" y="2163946"/>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D - LAETITIA - DONNEES\DISQUE D\AOI\Projet AFD_AOI - Phase II\IOSTM\TRAVAUX\CONTRATS Eses\LGB BTP\PHOTOS\Travaux au 21 04 21\IMG_20210420_10285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7584" y="5058181"/>
            <a:ext cx="2196244" cy="16471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D - LAETITIA - DONNEES\DISQUE D\AOI\Projet AFD_AOI - Phase II\IOSTM\TRAVAUX\CONTRATS Eses\LGB BTP\PHOTOS\Travaux au 21 04 21\IMG_20210420_10270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3888" y="5085184"/>
            <a:ext cx="2160240" cy="162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808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3100" y="1409699"/>
            <a:ext cx="7772400" cy="1617663"/>
          </a:xfrm>
        </p:spPr>
        <p:txBody>
          <a:bodyPr>
            <a:normAutofit/>
          </a:bodyPr>
          <a:lstStyle/>
          <a:p>
            <a:r>
              <a:rPr lang="fr-FR" sz="5400" dirty="0">
                <a:solidFill>
                  <a:schemeClr val="bg1"/>
                </a:solidFill>
              </a:rPr>
              <a:t>MATERIELS ET METHODES</a:t>
            </a:r>
          </a:p>
        </p:txBody>
      </p:sp>
      <p:sp>
        <p:nvSpPr>
          <p:cNvPr id="4" name="Espace réservé du numéro de diapositive 3"/>
          <p:cNvSpPr>
            <a:spLocks noGrp="1"/>
          </p:cNvSpPr>
          <p:nvPr>
            <p:ph type="sldNum" sz="quarter" idx="12"/>
          </p:nvPr>
        </p:nvSpPr>
        <p:spPr/>
        <p:txBody>
          <a:bodyPr/>
          <a:lstStyle/>
          <a:p>
            <a:fld id="{ACD0D5D6-618F-4F7F-A764-CE079B451028}" type="slidenum">
              <a:rPr lang="fr-FR" smtClean="0"/>
              <a:t>53</a:t>
            </a:fld>
            <a:endParaRPr lang="fr-FR"/>
          </a:p>
        </p:txBody>
      </p:sp>
      <p:pic>
        <p:nvPicPr>
          <p:cNvPr id="6" name="Image 5"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8"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9" name="Titre 1"/>
          <p:cNvSpPr txBox="1">
            <a:spLocks/>
          </p:cNvSpPr>
          <p:nvPr/>
        </p:nvSpPr>
        <p:spPr>
          <a:xfrm>
            <a:off x="555266" y="0"/>
            <a:ext cx="8572528" cy="54868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endParaRPr lang="fr-FR" dirty="0"/>
          </a:p>
        </p:txBody>
      </p:sp>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0493" y="1235798"/>
            <a:ext cx="5022074" cy="3645188"/>
          </a:xfrm>
          <a:prstGeom prst="rect">
            <a:avLst/>
          </a:prstGeom>
        </p:spPr>
      </p:pic>
      <p:pic>
        <p:nvPicPr>
          <p:cNvPr id="10" name="Image 9">
            <a:extLst>
              <a:ext uri="{FF2B5EF4-FFF2-40B4-BE49-F238E27FC236}">
                <a16:creationId xmlns:a16="http://schemas.microsoft.com/office/drawing/2014/main" id="{F7AFBAF1-1694-5C4B-9B42-DC2EF5F438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
        <p:nvSpPr>
          <p:cNvPr id="3" name="Rectangle 2">
            <a:extLst>
              <a:ext uri="{FF2B5EF4-FFF2-40B4-BE49-F238E27FC236}">
                <a16:creationId xmlns:a16="http://schemas.microsoft.com/office/drawing/2014/main" id="{B064C235-F135-544E-A69D-4D8182097F62}"/>
              </a:ext>
            </a:extLst>
          </p:cNvPr>
          <p:cNvSpPr/>
          <p:nvPr/>
        </p:nvSpPr>
        <p:spPr>
          <a:xfrm>
            <a:off x="655657" y="5372673"/>
            <a:ext cx="8131650" cy="954107"/>
          </a:xfrm>
          <a:prstGeom prst="rect">
            <a:avLst/>
          </a:prstGeom>
        </p:spPr>
        <p:txBody>
          <a:bodyPr wrap="none">
            <a:spAutoFit/>
          </a:bodyPr>
          <a:lstStyle/>
          <a:p>
            <a:pPr algn="ctr">
              <a:spcBef>
                <a:spcPct val="0"/>
              </a:spcBef>
            </a:pPr>
            <a:r>
              <a:rPr lang="fr-FR" sz="2800" b="1" dirty="0" smtClean="0">
                <a:solidFill>
                  <a:srgbClr val="0070C0"/>
                </a:solidFill>
              </a:rPr>
              <a:t>PRÉVENTION DES INFECTIONS ASSOCIEES AUX SOINS </a:t>
            </a:r>
          </a:p>
          <a:p>
            <a:pPr algn="ctr">
              <a:spcBef>
                <a:spcPct val="0"/>
              </a:spcBef>
            </a:pPr>
            <a:r>
              <a:rPr lang="fr-FR" sz="2800" b="1" dirty="0" smtClean="0">
                <a:solidFill>
                  <a:srgbClr val="0070C0"/>
                </a:solidFill>
              </a:rPr>
              <a:t>DANS LES CSB ET CHRD</a:t>
            </a:r>
            <a:endParaRPr lang="fr-FR" sz="2800" b="1" dirty="0">
              <a:solidFill>
                <a:srgbClr val="0070C0"/>
              </a:solidFill>
            </a:endParaRPr>
          </a:p>
        </p:txBody>
      </p:sp>
    </p:spTree>
    <p:extLst>
      <p:ext uri="{BB962C8B-B14F-4D97-AF65-F5344CB8AC3E}">
        <p14:creationId xmlns:p14="http://schemas.microsoft.com/office/powerpoint/2010/main" val="10734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54</a:t>
            </a:fld>
            <a:endParaRPr lang="fr-FR" sz="2000" b="1" dirty="0">
              <a:solidFill>
                <a:schemeClr val="bg1"/>
              </a:solidFill>
            </a:endParaRPr>
          </a:p>
        </p:txBody>
      </p:sp>
      <p:sp>
        <p:nvSpPr>
          <p:cNvPr id="14" name="Espace réservé du contenu 2"/>
          <p:cNvSpPr>
            <a:spLocks noGrp="1"/>
          </p:cNvSpPr>
          <p:nvPr>
            <p:ph idx="1"/>
          </p:nvPr>
        </p:nvSpPr>
        <p:spPr>
          <a:xfrm>
            <a:off x="693569" y="2077852"/>
            <a:ext cx="4771301" cy="3001887"/>
          </a:xfrm>
        </p:spPr>
        <p:txBody>
          <a:bodyPr>
            <a:normAutofit/>
          </a:bodyPr>
          <a:lstStyle/>
          <a:p>
            <a:pPr>
              <a:lnSpc>
                <a:spcPct val="100000"/>
              </a:lnSpc>
              <a:spcBef>
                <a:spcPts val="0"/>
              </a:spcBef>
              <a:spcAft>
                <a:spcPts val="1800"/>
              </a:spcAft>
            </a:pPr>
            <a:r>
              <a:rPr lang="fr-FR" sz="2000" dirty="0"/>
              <a:t>1</a:t>
            </a:r>
            <a:r>
              <a:rPr lang="fr-FR" sz="2000" baseline="30000" dirty="0"/>
              <a:t>ère</a:t>
            </a:r>
            <a:r>
              <a:rPr lang="fr-FR" sz="2000" dirty="0"/>
              <a:t>  phase (2015-2018) : 9 formations sanitaires appuyées (avec cabinet dentaire)</a:t>
            </a:r>
          </a:p>
          <a:p>
            <a:pPr>
              <a:lnSpc>
                <a:spcPct val="100000"/>
              </a:lnSpc>
              <a:spcBef>
                <a:spcPts val="0"/>
              </a:spcBef>
              <a:spcAft>
                <a:spcPts val="1800"/>
              </a:spcAft>
            </a:pPr>
            <a:r>
              <a:rPr lang="fr-FR" sz="2000" dirty="0"/>
              <a:t>2</a:t>
            </a:r>
            <a:r>
              <a:rPr lang="fr-FR" sz="2000" baseline="30000" dirty="0"/>
              <a:t>ème</a:t>
            </a:r>
            <a:r>
              <a:rPr lang="fr-FR" sz="2000" dirty="0"/>
              <a:t> phase (2018-2019) : 20 Centres de Santé de Base bénéficiaires</a:t>
            </a:r>
          </a:p>
          <a:p>
            <a:pPr>
              <a:lnSpc>
                <a:spcPct val="100000"/>
              </a:lnSpc>
              <a:spcBef>
                <a:spcPts val="0"/>
              </a:spcBef>
              <a:spcAft>
                <a:spcPts val="600"/>
              </a:spcAft>
            </a:pPr>
            <a:r>
              <a:rPr lang="fr-FR" sz="2000" dirty="0"/>
              <a:t>4 régions bénéficiaires :</a:t>
            </a:r>
          </a:p>
          <a:p>
            <a:pPr marL="457200" lvl="1" indent="0">
              <a:spcBef>
                <a:spcPts val="0"/>
              </a:spcBef>
              <a:spcAft>
                <a:spcPts val="600"/>
              </a:spcAft>
              <a:buNone/>
            </a:pPr>
            <a:r>
              <a:rPr lang="fr-FR" sz="1800" dirty="0" err="1"/>
              <a:t>Analamanga</a:t>
            </a:r>
            <a:r>
              <a:rPr lang="fr-FR" sz="1800" dirty="0"/>
              <a:t>, </a:t>
            </a:r>
            <a:r>
              <a:rPr lang="fr-FR" sz="1800" dirty="0" err="1"/>
              <a:t>Itasy</a:t>
            </a:r>
            <a:r>
              <a:rPr lang="fr-FR" sz="1800" dirty="0"/>
              <a:t>, </a:t>
            </a:r>
            <a:r>
              <a:rPr lang="fr-FR" sz="1800" dirty="0" err="1"/>
              <a:t>Vakinakaratra</a:t>
            </a:r>
            <a:r>
              <a:rPr lang="fr-FR" sz="1800" dirty="0"/>
              <a:t>, Betsiboka</a:t>
            </a:r>
          </a:p>
        </p:txBody>
      </p:sp>
      <p:pic>
        <p:nvPicPr>
          <p:cNvPr id="5122" name="Picture 2" descr="E:\D - LAETITIA - DONNEES\DISQUE D\AOI\Projet AFD_AOI - Phase II\PILS\ATELIER PILS - Harmonisation protocole\Atelier SPIM - Sept 2019\Slides\Final\ao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1125415"/>
            <a:ext cx="2861839" cy="566092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3"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5"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Régions d’intervention et cibles</a:t>
            </a:r>
          </a:p>
        </p:txBody>
      </p:sp>
      <p:pic>
        <p:nvPicPr>
          <p:cNvPr id="9" name="Image 8">
            <a:extLst>
              <a:ext uri="{FF2B5EF4-FFF2-40B4-BE49-F238E27FC236}">
                <a16:creationId xmlns:a16="http://schemas.microsoft.com/office/drawing/2014/main" id="{C25171CF-D895-6B4F-84DF-389FE27295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4017669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44393">
            <a:off x="6101168" y="1012633"/>
            <a:ext cx="2558509" cy="1705672"/>
          </a:xfrm>
          <a:prstGeom prst="rect">
            <a:avLst/>
          </a:prstGeom>
        </p:spPr>
      </p:pic>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55</a:t>
            </a:fld>
            <a:endParaRPr lang="fr-FR" sz="2000" b="1" dirty="0">
              <a:solidFill>
                <a:schemeClr val="bg1"/>
              </a:solidFill>
            </a:endParaRPr>
          </a:p>
        </p:txBody>
      </p:sp>
      <p:sp>
        <p:nvSpPr>
          <p:cNvPr id="14" name="Espace réservé du contenu 2"/>
          <p:cNvSpPr>
            <a:spLocks noGrp="1"/>
          </p:cNvSpPr>
          <p:nvPr>
            <p:ph idx="1"/>
          </p:nvPr>
        </p:nvSpPr>
        <p:spPr>
          <a:xfrm>
            <a:off x="884253" y="1124744"/>
            <a:ext cx="4744158" cy="5600585"/>
          </a:xfrm>
        </p:spPr>
        <p:txBody>
          <a:bodyPr>
            <a:normAutofit fontScale="77500" lnSpcReduction="20000"/>
          </a:bodyPr>
          <a:lstStyle/>
          <a:p>
            <a:pPr marL="0" indent="0">
              <a:lnSpc>
                <a:spcPct val="100000"/>
              </a:lnSpc>
              <a:spcBef>
                <a:spcPts val="0"/>
              </a:spcBef>
              <a:buNone/>
            </a:pPr>
            <a:r>
              <a:rPr lang="fr-FR" sz="2200" b="1" dirty="0" smtClean="0"/>
              <a:t>PROJET PHASE 1  :</a:t>
            </a:r>
          </a:p>
          <a:p>
            <a:pPr>
              <a:lnSpc>
                <a:spcPct val="100000"/>
              </a:lnSpc>
              <a:spcBef>
                <a:spcPts val="0"/>
              </a:spcBef>
              <a:spcAft>
                <a:spcPts val="600"/>
              </a:spcAft>
            </a:pPr>
            <a:r>
              <a:rPr lang="fr-FR" sz="2200" dirty="0" smtClean="0"/>
              <a:t>Sélection </a:t>
            </a:r>
            <a:r>
              <a:rPr lang="fr-FR" sz="2200" dirty="0"/>
              <a:t>des centres de santé</a:t>
            </a:r>
          </a:p>
          <a:p>
            <a:pPr>
              <a:lnSpc>
                <a:spcPct val="100000"/>
              </a:lnSpc>
              <a:spcBef>
                <a:spcPts val="0"/>
              </a:spcBef>
              <a:spcAft>
                <a:spcPts val="600"/>
              </a:spcAft>
            </a:pPr>
            <a:r>
              <a:rPr lang="fr-FR" sz="2200" dirty="0"/>
              <a:t>Renforcement des compétences locales </a:t>
            </a:r>
          </a:p>
          <a:p>
            <a:pPr>
              <a:lnSpc>
                <a:spcPct val="100000"/>
              </a:lnSpc>
              <a:spcBef>
                <a:spcPts val="0"/>
              </a:spcBef>
              <a:spcAft>
                <a:spcPts val="600"/>
              </a:spcAft>
            </a:pPr>
            <a:r>
              <a:rPr lang="fr-FR" sz="2200" dirty="0"/>
              <a:t>Dotation d’équipements</a:t>
            </a:r>
          </a:p>
          <a:p>
            <a:pPr>
              <a:lnSpc>
                <a:spcPct val="100000"/>
              </a:lnSpc>
              <a:spcBef>
                <a:spcPts val="0"/>
              </a:spcBef>
              <a:spcAft>
                <a:spcPts val="600"/>
              </a:spcAft>
            </a:pPr>
            <a:r>
              <a:rPr lang="fr-FR" sz="2200" dirty="0"/>
              <a:t>Travaux de réaménagement,  d’assainissement et de rénovation </a:t>
            </a:r>
          </a:p>
          <a:p>
            <a:pPr>
              <a:lnSpc>
                <a:spcPct val="100000"/>
              </a:lnSpc>
              <a:spcBef>
                <a:spcPts val="0"/>
              </a:spcBef>
              <a:spcAft>
                <a:spcPts val="600"/>
              </a:spcAft>
            </a:pPr>
            <a:r>
              <a:rPr lang="fr-FR" sz="2200" dirty="0"/>
              <a:t>Suivi post formation et Formation continue</a:t>
            </a:r>
          </a:p>
          <a:p>
            <a:pPr>
              <a:lnSpc>
                <a:spcPct val="100000"/>
              </a:lnSpc>
              <a:spcBef>
                <a:spcPts val="0"/>
              </a:spcBef>
              <a:spcAft>
                <a:spcPts val="600"/>
              </a:spcAft>
            </a:pPr>
            <a:r>
              <a:rPr lang="fr-FR" sz="2200" dirty="0"/>
              <a:t>Formation de l’équipe du district </a:t>
            </a:r>
            <a:r>
              <a:rPr lang="fr-FR" sz="2200" dirty="0" smtClean="0"/>
              <a:t>sanitaire</a:t>
            </a:r>
          </a:p>
          <a:p>
            <a:pPr marL="0" indent="0">
              <a:lnSpc>
                <a:spcPct val="100000"/>
              </a:lnSpc>
              <a:spcBef>
                <a:spcPts val="0"/>
              </a:spcBef>
              <a:buNone/>
            </a:pPr>
            <a:endParaRPr lang="fr-FR" sz="2200" b="1" dirty="0" smtClean="0">
              <a:solidFill>
                <a:schemeClr val="tx2"/>
              </a:solidFill>
            </a:endParaRPr>
          </a:p>
          <a:p>
            <a:pPr marL="0" indent="0">
              <a:lnSpc>
                <a:spcPct val="100000"/>
              </a:lnSpc>
              <a:spcBef>
                <a:spcPts val="0"/>
              </a:spcBef>
              <a:buNone/>
            </a:pPr>
            <a:r>
              <a:rPr lang="fr-FR" sz="2200" b="1" dirty="0" smtClean="0">
                <a:solidFill>
                  <a:schemeClr val="tx2"/>
                </a:solidFill>
              </a:rPr>
              <a:t>PROJET PHASE 2:</a:t>
            </a:r>
          </a:p>
          <a:p>
            <a:pPr>
              <a:lnSpc>
                <a:spcPct val="100000"/>
              </a:lnSpc>
              <a:spcBef>
                <a:spcPts val="0"/>
              </a:spcBef>
              <a:spcAft>
                <a:spcPts val="600"/>
              </a:spcAft>
            </a:pPr>
            <a:r>
              <a:rPr lang="fr-FR" sz="2200" dirty="0" smtClean="0">
                <a:solidFill>
                  <a:schemeClr val="tx2"/>
                </a:solidFill>
              </a:rPr>
              <a:t>Sélection du district sanitaire</a:t>
            </a:r>
          </a:p>
          <a:p>
            <a:pPr>
              <a:lnSpc>
                <a:spcPct val="100000"/>
              </a:lnSpc>
              <a:spcBef>
                <a:spcPts val="0"/>
              </a:spcBef>
              <a:spcAft>
                <a:spcPts val="600"/>
              </a:spcAft>
            </a:pPr>
            <a:r>
              <a:rPr lang="fr-FR" sz="2200" dirty="0" smtClean="0">
                <a:solidFill>
                  <a:schemeClr val="tx2"/>
                </a:solidFill>
              </a:rPr>
              <a:t>Formation globale durant une réunion du district sanitaire</a:t>
            </a:r>
          </a:p>
          <a:p>
            <a:pPr>
              <a:lnSpc>
                <a:spcPct val="100000"/>
              </a:lnSpc>
              <a:spcBef>
                <a:spcPts val="0"/>
              </a:spcBef>
              <a:spcAft>
                <a:spcPts val="600"/>
              </a:spcAft>
            </a:pPr>
            <a:r>
              <a:rPr lang="fr-FR" sz="2200" dirty="0" smtClean="0">
                <a:solidFill>
                  <a:schemeClr val="tx2"/>
                </a:solidFill>
              </a:rPr>
              <a:t>Formation sur chaque site de CSB , réorganisation des locaux et services, et dotation d’équipements</a:t>
            </a:r>
          </a:p>
          <a:p>
            <a:pPr>
              <a:spcBef>
                <a:spcPts val="0"/>
              </a:spcBef>
              <a:spcAft>
                <a:spcPts val="600"/>
              </a:spcAft>
            </a:pPr>
            <a:r>
              <a:rPr lang="fr-FR" sz="2200" dirty="0">
                <a:solidFill>
                  <a:schemeClr val="tx2"/>
                </a:solidFill>
              </a:rPr>
              <a:t>Travaux de réaménagement,  d’assainissement et de rénovation </a:t>
            </a:r>
            <a:endParaRPr lang="fr-FR" sz="2200" dirty="0" smtClean="0">
              <a:solidFill>
                <a:schemeClr val="tx2"/>
              </a:solidFill>
            </a:endParaRPr>
          </a:p>
          <a:p>
            <a:pPr>
              <a:spcBef>
                <a:spcPts val="0"/>
              </a:spcBef>
              <a:spcAft>
                <a:spcPts val="600"/>
              </a:spcAft>
            </a:pPr>
            <a:r>
              <a:rPr lang="fr-FR" sz="2200" dirty="0">
                <a:solidFill>
                  <a:schemeClr val="tx2"/>
                </a:solidFill>
              </a:rPr>
              <a:t>Formation de l’équipe du district </a:t>
            </a:r>
            <a:r>
              <a:rPr lang="fr-FR" sz="2200" dirty="0" smtClean="0">
                <a:solidFill>
                  <a:schemeClr val="tx2"/>
                </a:solidFill>
              </a:rPr>
              <a:t>sanitaire en suivi-évaluation des actions</a:t>
            </a:r>
            <a:endParaRPr lang="fr-FR" sz="2200" dirty="0">
              <a:solidFill>
                <a:schemeClr val="tx2"/>
              </a:solidFill>
            </a:endParaRPr>
          </a:p>
          <a:p>
            <a:pPr>
              <a:spcBef>
                <a:spcPts val="0"/>
              </a:spcBef>
              <a:spcAft>
                <a:spcPts val="600"/>
              </a:spcAft>
            </a:pPr>
            <a:r>
              <a:rPr lang="fr-FR" sz="2200" dirty="0" smtClean="0">
                <a:solidFill>
                  <a:schemeClr val="tx2"/>
                </a:solidFill>
              </a:rPr>
              <a:t>Suivi </a:t>
            </a:r>
            <a:r>
              <a:rPr lang="fr-FR" sz="2200" dirty="0">
                <a:solidFill>
                  <a:schemeClr val="tx2"/>
                </a:solidFill>
              </a:rPr>
              <a:t>post formation et Formation continue</a:t>
            </a:r>
          </a:p>
          <a:p>
            <a:pPr>
              <a:lnSpc>
                <a:spcPct val="100000"/>
              </a:lnSpc>
              <a:spcBef>
                <a:spcPts val="0"/>
              </a:spcBef>
              <a:spcAft>
                <a:spcPts val="1800"/>
              </a:spcAft>
            </a:pPr>
            <a:endParaRPr lang="fr-FR" sz="2200" dirty="0" smtClean="0">
              <a:solidFill>
                <a:schemeClr val="accent1">
                  <a:lumMod val="50000"/>
                </a:schemeClr>
              </a:solidFill>
            </a:endParaRPr>
          </a:p>
          <a:p>
            <a:pPr>
              <a:lnSpc>
                <a:spcPct val="100000"/>
              </a:lnSpc>
              <a:spcBef>
                <a:spcPts val="0"/>
              </a:spcBef>
              <a:spcAft>
                <a:spcPts val="1800"/>
              </a:spcAft>
            </a:pPr>
            <a:endParaRPr lang="fr-FR" sz="2200" dirty="0">
              <a:solidFill>
                <a:schemeClr val="accent1">
                  <a:lumMod val="50000"/>
                </a:schemeClr>
              </a:solidFill>
            </a:endParaRPr>
          </a:p>
        </p:txBody>
      </p:sp>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88616">
            <a:off x="5973522" y="2766754"/>
            <a:ext cx="3084148" cy="2056098"/>
          </a:xfrm>
          <a:prstGeom prst="rect">
            <a:avLst/>
          </a:prstGeom>
        </p:spPr>
      </p:pic>
      <p:pic>
        <p:nvPicPr>
          <p:cNvPr id="8" name="Imag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06506">
            <a:off x="6376481" y="5079150"/>
            <a:ext cx="2068532" cy="1502483"/>
          </a:xfrm>
          <a:prstGeom prst="rect">
            <a:avLst/>
          </a:prstGeom>
        </p:spPr>
      </p:pic>
      <p:pic>
        <p:nvPicPr>
          <p:cNvPr id="10" name="Image 9" descr="logo_finalMSANPFrançais"/>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2"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3"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Stratégie d’intervention</a:t>
            </a:r>
          </a:p>
        </p:txBody>
      </p:sp>
      <p:pic>
        <p:nvPicPr>
          <p:cNvPr id="15" name="Image 14">
            <a:extLst>
              <a:ext uri="{FF2B5EF4-FFF2-40B4-BE49-F238E27FC236}">
                <a16:creationId xmlns:a16="http://schemas.microsoft.com/office/drawing/2014/main" id="{402CD073-CBFB-DB4F-85A6-A73EB5A8B8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3988439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56</a:t>
            </a:fld>
            <a:endParaRPr lang="fr-FR" sz="2000" b="1" dirty="0">
              <a:solidFill>
                <a:schemeClr val="bg1"/>
              </a:solidFill>
            </a:endParaRPr>
          </a:p>
        </p:txBody>
      </p:sp>
      <p:sp>
        <p:nvSpPr>
          <p:cNvPr id="7" name="TextBox 6"/>
          <p:cNvSpPr txBox="1">
            <a:spLocks noChangeArrowheads="1"/>
          </p:cNvSpPr>
          <p:nvPr/>
        </p:nvSpPr>
        <p:spPr bwMode="auto">
          <a:xfrm>
            <a:off x="6677818" y="2714624"/>
            <a:ext cx="916782" cy="461665"/>
          </a:xfrm>
          <a:prstGeom prst="rect">
            <a:avLst/>
          </a:prstGeom>
          <a:solidFill>
            <a:schemeClr val="bg1"/>
          </a:solidFill>
          <a:ln w="9525">
            <a:noFill/>
            <a:miter lim="800000"/>
            <a:headEnd/>
            <a:tailEnd/>
          </a:ln>
        </p:spPr>
        <p:txBody>
          <a:bodyPr wrap="square">
            <a:spAutoFit/>
          </a:bodyPr>
          <a:lstStyle/>
          <a:p>
            <a:pPr algn="ctr"/>
            <a:r>
              <a:rPr lang="fr-FR" sz="1200" dirty="0"/>
              <a:t>15 mn minimum</a:t>
            </a:r>
          </a:p>
        </p:txBody>
      </p:sp>
      <p:pic>
        <p:nvPicPr>
          <p:cNvPr id="8" name="Picture 2" descr="C:\Users\po\Documents\AOI\Cambodge\2010-2013\photos 2010-2013\Photos Prey Chhor and Kg Chhang\photos k chnang mars 2011\P100035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76594" y="1031229"/>
            <a:ext cx="1892300" cy="1419225"/>
          </a:xfrm>
          <a:prstGeom prst="rect">
            <a:avLst/>
          </a:prstGeom>
          <a:noFill/>
          <a:ln w="9525">
            <a:noFill/>
            <a:miter lim="800000"/>
            <a:headEnd/>
            <a:tailEnd/>
          </a:ln>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4339" y="1052736"/>
            <a:ext cx="1880361" cy="1411230"/>
          </a:xfrm>
          <a:prstGeom prst="rect">
            <a:avLst/>
          </a:prstGeom>
          <a:noFill/>
          <a:ln w="12700">
            <a:noFill/>
            <a:round/>
            <a:headEnd/>
            <a:tailEnd/>
          </a:ln>
        </p:spPr>
      </p:pic>
      <p:pic>
        <p:nvPicPr>
          <p:cNvPr id="10" name="Picture 2" descr="C:\Users\dell\Desktop\suivis\ambohitrimanjaka 20.03.19\IMG_214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7956" y="2532425"/>
            <a:ext cx="3646744" cy="243192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620016" y="1960412"/>
            <a:ext cx="4384032" cy="3024336"/>
          </a:xfrm>
        </p:spPr>
        <p:txBody>
          <a:bodyPr>
            <a:normAutofit/>
          </a:bodyPr>
          <a:lstStyle/>
          <a:p>
            <a:pPr marL="0" indent="0">
              <a:lnSpc>
                <a:spcPct val="100000"/>
              </a:lnSpc>
              <a:spcBef>
                <a:spcPts val="0"/>
              </a:spcBef>
              <a:spcAft>
                <a:spcPts val="1200"/>
              </a:spcAft>
              <a:buNone/>
            </a:pPr>
            <a:r>
              <a:rPr lang="fr-FR" sz="2000" b="1" dirty="0"/>
              <a:t>Utilisation et traitement de l’instrumentation :</a:t>
            </a:r>
          </a:p>
          <a:p>
            <a:pPr>
              <a:lnSpc>
                <a:spcPct val="100000"/>
              </a:lnSpc>
              <a:spcBef>
                <a:spcPts val="0"/>
              </a:spcBef>
              <a:spcAft>
                <a:spcPts val="1200"/>
              </a:spcAft>
            </a:pPr>
            <a:r>
              <a:rPr lang="fr-FR" sz="2000" dirty="0"/>
              <a:t>Constitution de sets/patient/acte</a:t>
            </a:r>
          </a:p>
          <a:p>
            <a:pPr>
              <a:lnSpc>
                <a:spcPct val="100000"/>
              </a:lnSpc>
              <a:spcBef>
                <a:spcPts val="0"/>
              </a:spcBef>
              <a:spcAft>
                <a:spcPts val="1200"/>
              </a:spcAft>
            </a:pPr>
            <a:r>
              <a:rPr lang="fr-FR" sz="2000" dirty="0"/>
              <a:t>Pré désinfection avec un détergent</a:t>
            </a:r>
          </a:p>
          <a:p>
            <a:pPr>
              <a:lnSpc>
                <a:spcPct val="100000"/>
              </a:lnSpc>
              <a:spcBef>
                <a:spcPts val="0"/>
              </a:spcBef>
              <a:spcAft>
                <a:spcPts val="1200"/>
              </a:spcAft>
            </a:pPr>
            <a:r>
              <a:rPr lang="fr-FR" sz="2000" dirty="0"/>
              <a:t>Stérilisation avec un </a:t>
            </a:r>
            <a:r>
              <a:rPr lang="fr-FR" sz="2000" dirty="0" smtClean="0"/>
              <a:t>autoclave</a:t>
            </a:r>
            <a:endParaRPr lang="fr-FR" sz="2000" dirty="0"/>
          </a:p>
          <a:p>
            <a:pPr>
              <a:lnSpc>
                <a:spcPct val="100000"/>
              </a:lnSpc>
              <a:spcBef>
                <a:spcPts val="0"/>
              </a:spcBef>
              <a:spcAft>
                <a:spcPts val="1200"/>
              </a:spcAft>
            </a:pPr>
            <a:r>
              <a:rPr lang="fr-FR" sz="2000" dirty="0"/>
              <a:t>Stockage des sets dans des armoires vitrées</a:t>
            </a:r>
          </a:p>
        </p:txBody>
      </p:sp>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6136" y="5053207"/>
            <a:ext cx="2532243" cy="1688161"/>
          </a:xfrm>
          <a:prstGeom prst="rect">
            <a:avLst/>
          </a:prstGeom>
        </p:spPr>
      </p:pic>
      <p:pic>
        <p:nvPicPr>
          <p:cNvPr id="4" name="Picture 2" descr="E:\D - LAETITIA - DONNEES\DISQUE D\AOI\Projet AFD_AOI - Phase II\COMMUNICATION_supports et outils\PILS\AOI - X BANNER\photos x banner\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61594" y="5053207"/>
            <a:ext cx="2469109" cy="164813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logo_finalMSANPFrançais"/>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4"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5"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Matériels et méthodes</a:t>
            </a:r>
          </a:p>
        </p:txBody>
      </p:sp>
      <p:pic>
        <p:nvPicPr>
          <p:cNvPr id="16" name="Image 15">
            <a:extLst>
              <a:ext uri="{FF2B5EF4-FFF2-40B4-BE49-F238E27FC236}">
                <a16:creationId xmlns:a16="http://schemas.microsoft.com/office/drawing/2014/main" id="{3849B6AA-C538-ED43-A731-5F2FCE5F4F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116867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937109" y="1196752"/>
            <a:ext cx="7811355" cy="2044717"/>
          </a:xfrm>
        </p:spPr>
        <p:txBody>
          <a:bodyPr>
            <a:normAutofit/>
          </a:bodyPr>
          <a:lstStyle/>
          <a:p>
            <a:pPr marL="0" indent="0">
              <a:lnSpc>
                <a:spcPct val="110000"/>
              </a:lnSpc>
              <a:spcBef>
                <a:spcPts val="0"/>
              </a:spcBef>
              <a:spcAft>
                <a:spcPts val="1200"/>
              </a:spcAft>
              <a:buNone/>
            </a:pPr>
            <a:r>
              <a:rPr lang="fr-FR" sz="2000" b="1" dirty="0"/>
              <a:t>Hygiène au cours du soin :</a:t>
            </a:r>
          </a:p>
          <a:p>
            <a:pPr>
              <a:lnSpc>
                <a:spcPct val="110000"/>
              </a:lnSpc>
              <a:spcBef>
                <a:spcPts val="0"/>
              </a:spcBef>
              <a:spcAft>
                <a:spcPts val="1200"/>
              </a:spcAft>
            </a:pPr>
            <a:r>
              <a:rPr lang="fr-FR" sz="2000" dirty="0"/>
              <a:t>Lavage des mains avant et après chaque acte et port de gants</a:t>
            </a:r>
          </a:p>
          <a:p>
            <a:pPr>
              <a:lnSpc>
                <a:spcPct val="110000"/>
              </a:lnSpc>
              <a:spcBef>
                <a:spcPts val="0"/>
              </a:spcBef>
              <a:spcAft>
                <a:spcPts val="1200"/>
              </a:spcAft>
            </a:pPr>
            <a:r>
              <a:rPr lang="fr-FR" sz="2000" dirty="0"/>
              <a:t>Propreté des tissus : emploi de petites serviettes à usage unique</a:t>
            </a:r>
          </a:p>
          <a:p>
            <a:pPr>
              <a:lnSpc>
                <a:spcPct val="110000"/>
              </a:lnSpc>
              <a:spcBef>
                <a:spcPts val="0"/>
              </a:spcBef>
              <a:spcAft>
                <a:spcPts val="1200"/>
              </a:spcAft>
            </a:pPr>
            <a:r>
              <a:rPr lang="fr-FR" sz="2000" dirty="0"/>
              <a:t>Désinfection des surfaces hautes entre les patients</a:t>
            </a:r>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57</a:t>
            </a:fld>
            <a:endParaRPr lang="fr-FR" sz="2000" b="1" dirty="0">
              <a:solidFill>
                <a:schemeClr val="bg1"/>
              </a:solidFill>
            </a:endParaRPr>
          </a:p>
        </p:txBody>
      </p:sp>
      <p:pic>
        <p:nvPicPr>
          <p:cNvPr id="1026" name="Picture 2" descr="E:\D - LAETITIA - DONNEES\DISQUE D\AOI\Projet AFD_AOI - Phase II\COMMUNICATION_supports et outils\PILS\AOI - X BANNER\photos x banner\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79569" y="3738778"/>
            <a:ext cx="2734037" cy="2055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o\Documents\AOI\Cambodge\2010-2013\photos 2010-2013\Photos Prey Chhor and Kg Chhang\photos k chnang mars 2011\P10007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5238" y="3746852"/>
            <a:ext cx="2729811" cy="2047359"/>
          </a:xfrm>
          <a:prstGeom prst="rect">
            <a:avLst/>
          </a:prstGeom>
          <a:noFill/>
          <a:ln w="9525">
            <a:noFill/>
            <a:miter lim="800000"/>
            <a:headEnd/>
            <a:tailEnd/>
          </a:ln>
        </p:spPr>
      </p:pic>
      <p:pic>
        <p:nvPicPr>
          <p:cNvPr id="1027" name="Picture 3" descr="E:\D - LAETITIA - DONNEES\DISQUE D\AOI\Projet AFD_AOI - Phase II\COMMUNICATION_supports et outils\PILS\AOI - X BANNER\photos x banner\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0952" y="3741151"/>
            <a:ext cx="2322714" cy="205305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logo_finalMSANPFrançais"/>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1"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2"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Matériels et méthodes</a:t>
            </a:r>
          </a:p>
        </p:txBody>
      </p:sp>
      <p:pic>
        <p:nvPicPr>
          <p:cNvPr id="13" name="Image 12">
            <a:extLst>
              <a:ext uri="{FF2B5EF4-FFF2-40B4-BE49-F238E27FC236}">
                <a16:creationId xmlns:a16="http://schemas.microsoft.com/office/drawing/2014/main" id="{9455A7EA-CB5B-F845-9934-057BE0B3A2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2027728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755576" y="2195204"/>
            <a:ext cx="5202997" cy="3045923"/>
          </a:xfrm>
        </p:spPr>
        <p:txBody>
          <a:bodyPr>
            <a:noAutofit/>
          </a:bodyPr>
          <a:lstStyle/>
          <a:p>
            <a:pPr marL="0" indent="0">
              <a:lnSpc>
                <a:spcPct val="100000"/>
              </a:lnSpc>
              <a:spcBef>
                <a:spcPts val="0"/>
              </a:spcBef>
              <a:spcAft>
                <a:spcPts val="1800"/>
              </a:spcAft>
              <a:buNone/>
            </a:pPr>
            <a:r>
              <a:rPr lang="fr-FR" sz="2200" b="1" dirty="0"/>
              <a:t>Ergonomie des locaux :</a:t>
            </a:r>
          </a:p>
          <a:p>
            <a:pPr>
              <a:lnSpc>
                <a:spcPct val="100000"/>
              </a:lnSpc>
              <a:spcBef>
                <a:spcPts val="0"/>
              </a:spcBef>
              <a:spcAft>
                <a:spcPts val="1200"/>
              </a:spcAft>
            </a:pPr>
            <a:r>
              <a:rPr lang="fr-FR" sz="2000" dirty="0">
                <a:solidFill>
                  <a:schemeClr val="accent1">
                    <a:lumMod val="50000"/>
                  </a:schemeClr>
                </a:solidFill>
              </a:rPr>
              <a:t>Séparation de la zone clinique de la zone administrative</a:t>
            </a:r>
          </a:p>
          <a:p>
            <a:pPr>
              <a:lnSpc>
                <a:spcPct val="100000"/>
              </a:lnSpc>
              <a:spcBef>
                <a:spcPts val="0"/>
              </a:spcBef>
              <a:spcAft>
                <a:spcPts val="1200"/>
              </a:spcAft>
            </a:pPr>
            <a:r>
              <a:rPr lang="fr-FR" sz="2000" dirty="0"/>
              <a:t>Pas de porte sous-paillasses</a:t>
            </a:r>
          </a:p>
          <a:p>
            <a:pPr>
              <a:lnSpc>
                <a:spcPct val="100000"/>
              </a:lnSpc>
              <a:spcBef>
                <a:spcPts val="0"/>
              </a:spcBef>
              <a:spcAft>
                <a:spcPts val="1200"/>
              </a:spcAft>
            </a:pPr>
            <a:r>
              <a:rPr lang="fr-FR" sz="2000" dirty="0">
                <a:solidFill>
                  <a:schemeClr val="accent1">
                    <a:lumMod val="50000"/>
                  </a:schemeClr>
                </a:solidFill>
              </a:rPr>
              <a:t>Utilisation de carrelage de grandes dimensions (60 cm x 60 cm)</a:t>
            </a:r>
          </a:p>
          <a:p>
            <a:pPr>
              <a:lnSpc>
                <a:spcPct val="100000"/>
              </a:lnSpc>
              <a:spcBef>
                <a:spcPts val="0"/>
              </a:spcBef>
              <a:spcAft>
                <a:spcPts val="1200"/>
              </a:spcAft>
            </a:pPr>
            <a:r>
              <a:rPr lang="fr-FR" sz="2000" dirty="0"/>
              <a:t>Utilisation d’armoire vitrée</a:t>
            </a:r>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58</a:t>
            </a:fld>
            <a:endParaRPr lang="fr-FR" sz="2000" b="1" dirty="0">
              <a:solidFill>
                <a:schemeClr val="bg1"/>
              </a:solidFill>
            </a:endParaRPr>
          </a:p>
        </p:txBody>
      </p:sp>
      <p:pic>
        <p:nvPicPr>
          <p:cNvPr id="6" name="Picture 2" descr="C:\Users\dell\Desktop\Photos\ambodifarihy 1\37-IMG_728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0714" y="3805146"/>
            <a:ext cx="3467456" cy="231163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0714" y="1427958"/>
            <a:ext cx="3399164" cy="2266107"/>
          </a:xfrm>
          <a:prstGeom prst="rect">
            <a:avLst/>
          </a:prstGeom>
        </p:spPr>
      </p:pic>
      <p:pic>
        <p:nvPicPr>
          <p:cNvPr id="8" name="Image 7"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0"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1"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Matériels et méthodes</a:t>
            </a:r>
          </a:p>
        </p:txBody>
      </p:sp>
      <p:pic>
        <p:nvPicPr>
          <p:cNvPr id="12" name="Image 11">
            <a:extLst>
              <a:ext uri="{FF2B5EF4-FFF2-40B4-BE49-F238E27FC236}">
                <a16:creationId xmlns:a16="http://schemas.microsoft.com/office/drawing/2014/main" id="{1165729F-D051-E241-9B96-E9364DB759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580235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755576" y="1802830"/>
            <a:ext cx="4282371" cy="3510776"/>
          </a:xfrm>
        </p:spPr>
        <p:txBody>
          <a:bodyPr>
            <a:normAutofit/>
          </a:bodyPr>
          <a:lstStyle/>
          <a:p>
            <a:pPr marL="0" indent="0">
              <a:lnSpc>
                <a:spcPct val="100000"/>
              </a:lnSpc>
              <a:spcBef>
                <a:spcPts val="0"/>
              </a:spcBef>
              <a:spcAft>
                <a:spcPts val="1800"/>
              </a:spcAft>
              <a:buNone/>
            </a:pPr>
            <a:r>
              <a:rPr lang="fr-FR" sz="2400" b="1" dirty="0"/>
              <a:t>Traitement des déchets :</a:t>
            </a:r>
          </a:p>
          <a:p>
            <a:pPr algn="just">
              <a:lnSpc>
                <a:spcPct val="100000"/>
              </a:lnSpc>
              <a:spcBef>
                <a:spcPts val="0"/>
              </a:spcBef>
              <a:spcAft>
                <a:spcPts val="1200"/>
              </a:spcAft>
            </a:pPr>
            <a:r>
              <a:rPr lang="fr-FR" sz="2000" dirty="0">
                <a:solidFill>
                  <a:schemeClr val="accent1">
                    <a:lumMod val="50000"/>
                  </a:schemeClr>
                </a:solidFill>
              </a:rPr>
              <a:t>Le tri des déchets</a:t>
            </a:r>
          </a:p>
          <a:p>
            <a:pPr algn="just">
              <a:lnSpc>
                <a:spcPct val="100000"/>
              </a:lnSpc>
              <a:spcBef>
                <a:spcPts val="0"/>
              </a:spcBef>
              <a:spcAft>
                <a:spcPts val="1200"/>
              </a:spcAft>
            </a:pPr>
            <a:r>
              <a:rPr lang="fr-FR" sz="2000" dirty="0"/>
              <a:t>L’utilisation de sac poubelle</a:t>
            </a:r>
          </a:p>
          <a:p>
            <a:pPr algn="just">
              <a:lnSpc>
                <a:spcPct val="100000"/>
              </a:lnSpc>
              <a:spcBef>
                <a:spcPts val="0"/>
              </a:spcBef>
              <a:spcAft>
                <a:spcPts val="1200"/>
              </a:spcAft>
            </a:pPr>
            <a:r>
              <a:rPr lang="fr-FR" sz="2000" dirty="0">
                <a:solidFill>
                  <a:schemeClr val="accent1">
                    <a:lumMod val="50000"/>
                  </a:schemeClr>
                </a:solidFill>
              </a:rPr>
              <a:t>Utilisation de box spécifique pour les piquants/tranchants</a:t>
            </a:r>
          </a:p>
          <a:p>
            <a:pPr algn="just">
              <a:lnSpc>
                <a:spcPct val="100000"/>
              </a:lnSpc>
              <a:spcBef>
                <a:spcPts val="0"/>
              </a:spcBef>
              <a:spcAft>
                <a:spcPts val="1200"/>
              </a:spcAft>
            </a:pPr>
            <a:r>
              <a:rPr lang="fr-FR" sz="2000" dirty="0"/>
              <a:t>L’incinération des déchets souillés et des piquants et/ou tranchants</a:t>
            </a:r>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59</a:t>
            </a:fld>
            <a:endParaRPr lang="fr-FR" sz="2000" b="1" dirty="0">
              <a:solidFill>
                <a:schemeClr val="bg1"/>
              </a:solidFill>
            </a:endParaRPr>
          </a:p>
        </p:txBody>
      </p:sp>
      <p:pic>
        <p:nvPicPr>
          <p:cNvPr id="8" name="Imag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63471" y="997781"/>
            <a:ext cx="2257005" cy="2157796"/>
          </a:xfrm>
          <a:prstGeom prst="rect">
            <a:avLst/>
          </a:prstGeom>
        </p:spPr>
      </p:pic>
      <p:pic>
        <p:nvPicPr>
          <p:cNvPr id="3103" name="Picture 31" descr="E:\D - LAETITIA - DONNEES\DISQUE D\AOI\Projet AFD_AOI - Phase II\PILS\ATELIER PILS - Harmonisation protocole\Atelier SPIM - Sept 2019\Slides\Final\IMG_97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7947" y="3281084"/>
            <a:ext cx="3908056" cy="260537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logo_finalMSANPFrançais"/>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1"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2"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Matériels et méthodes</a:t>
            </a:r>
          </a:p>
        </p:txBody>
      </p:sp>
      <p:pic>
        <p:nvPicPr>
          <p:cNvPr id="13" name="Image 12">
            <a:extLst>
              <a:ext uri="{FF2B5EF4-FFF2-40B4-BE49-F238E27FC236}">
                <a16:creationId xmlns:a16="http://schemas.microsoft.com/office/drawing/2014/main" id="{5FB04642-4001-0F40-937C-9BF0AEF5A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324699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4000" b="1" dirty="0" smtClean="0">
                <a:solidFill>
                  <a:srgbClr val="0070C0"/>
                </a:solidFill>
              </a:rPr>
              <a:t>PLAN</a:t>
            </a:r>
            <a:endParaRPr lang="fr-FR" sz="4000" b="1" dirty="0">
              <a:solidFill>
                <a:srgbClr val="0070C0"/>
              </a:solidFill>
            </a:endParaRPr>
          </a:p>
        </p:txBody>
      </p:sp>
      <p:sp>
        <p:nvSpPr>
          <p:cNvPr id="3" name="Espace réservé du contenu 2"/>
          <p:cNvSpPr>
            <a:spLocks noGrp="1"/>
          </p:cNvSpPr>
          <p:nvPr>
            <p:ph idx="1"/>
          </p:nvPr>
        </p:nvSpPr>
        <p:spPr>
          <a:xfrm>
            <a:off x="431539" y="1268761"/>
            <a:ext cx="7848873" cy="4176464"/>
          </a:xfrm>
        </p:spPr>
        <p:txBody>
          <a:bodyPr>
            <a:normAutofit fontScale="70000" lnSpcReduction="20000"/>
          </a:bodyPr>
          <a:lstStyle/>
          <a:p>
            <a:pPr marL="457200" indent="-457200">
              <a:spcAft>
                <a:spcPts val="1200"/>
              </a:spcAft>
              <a:buFont typeface="+mj-lt"/>
              <a:buAutoNum type="arabicPeriod"/>
            </a:pPr>
            <a:r>
              <a:rPr lang="fr-FR" sz="2400" dirty="0" smtClean="0"/>
              <a:t>Préconisations de l’OMS en matière d’iodation et de fluoration du sel</a:t>
            </a:r>
          </a:p>
          <a:p>
            <a:pPr marL="457200" indent="-457200">
              <a:spcAft>
                <a:spcPts val="1200"/>
              </a:spcAft>
              <a:buFont typeface="+mj-lt"/>
              <a:buAutoNum type="arabicPeriod"/>
            </a:pPr>
            <a:r>
              <a:rPr lang="fr-FR" sz="2400" dirty="0" smtClean="0"/>
              <a:t>Historique de l’iodation et fluoration du sel à Madagascar</a:t>
            </a:r>
          </a:p>
          <a:p>
            <a:pPr marL="0" indent="0" algn="ctr">
              <a:spcAft>
                <a:spcPts val="1200"/>
              </a:spcAft>
              <a:buNone/>
            </a:pPr>
            <a:r>
              <a:rPr lang="fr-FR" sz="2400" dirty="0" smtClean="0"/>
              <a:t>REALISATIONS EN MATIERE DE FLUORATION DU SEL :</a:t>
            </a:r>
          </a:p>
          <a:p>
            <a:pPr marL="457200" indent="-457200">
              <a:spcAft>
                <a:spcPts val="1200"/>
              </a:spcAft>
              <a:buFont typeface="+mj-lt"/>
              <a:buAutoNum type="arabicPeriod" startAt="3"/>
            </a:pPr>
            <a:r>
              <a:rPr lang="fr-FR" sz="2400" dirty="0" smtClean="0"/>
              <a:t>Appui à la législation sur la fluoration du sel</a:t>
            </a:r>
          </a:p>
          <a:p>
            <a:pPr marL="457200" indent="-457200">
              <a:spcAft>
                <a:spcPts val="1200"/>
              </a:spcAft>
              <a:buFont typeface="+mj-lt"/>
              <a:buAutoNum type="arabicPeriod" startAt="3"/>
            </a:pPr>
            <a:r>
              <a:rPr lang="fr-FR" sz="2400" dirty="0" smtClean="0"/>
              <a:t>Appui au contrôle qualité du sel iodé et fluoré</a:t>
            </a:r>
          </a:p>
          <a:p>
            <a:pPr marL="457200" indent="-457200">
              <a:spcAft>
                <a:spcPts val="1200"/>
              </a:spcAft>
              <a:buFont typeface="+mj-lt"/>
              <a:buAutoNum type="arabicPeriod" startAt="3"/>
            </a:pPr>
            <a:r>
              <a:rPr lang="fr-FR" sz="2400" dirty="0"/>
              <a:t>Appui à la production de sel iodé et fluoré</a:t>
            </a:r>
          </a:p>
          <a:p>
            <a:pPr marL="457200" indent="-457200">
              <a:spcAft>
                <a:spcPts val="1200"/>
              </a:spcAft>
              <a:buFont typeface="+mj-lt"/>
              <a:buAutoNum type="arabicPeriod" startAt="3"/>
            </a:pPr>
            <a:r>
              <a:rPr lang="fr-FR" sz="2400" dirty="0" smtClean="0"/>
              <a:t>Appui à la coordination et aux échanges entre les acteurs</a:t>
            </a:r>
          </a:p>
          <a:p>
            <a:pPr marL="457200" indent="-457200">
              <a:spcAft>
                <a:spcPts val="1200"/>
              </a:spcAft>
              <a:buFont typeface="+mj-lt"/>
              <a:buAutoNum type="arabicPeriod" startAt="3"/>
            </a:pPr>
            <a:r>
              <a:rPr lang="fr-FR" sz="2400" dirty="0" smtClean="0"/>
              <a:t>Points forts</a:t>
            </a:r>
          </a:p>
          <a:p>
            <a:pPr marL="457200" indent="-457200">
              <a:spcAft>
                <a:spcPts val="1200"/>
              </a:spcAft>
              <a:buFont typeface="+mj-lt"/>
              <a:buAutoNum type="arabicPeriod" startAt="3"/>
            </a:pPr>
            <a:r>
              <a:rPr lang="fr-FR" sz="2400" dirty="0" smtClean="0"/>
              <a:t>Points à améliorer/défis</a:t>
            </a:r>
          </a:p>
          <a:p>
            <a:pPr marL="457200" indent="-457200">
              <a:spcAft>
                <a:spcPts val="1200"/>
              </a:spcAft>
              <a:buFont typeface="+mj-lt"/>
              <a:buAutoNum type="arabicPeriod" startAt="3"/>
            </a:pPr>
            <a:r>
              <a:rPr lang="fr-FR" sz="2400" dirty="0" smtClean="0"/>
              <a:t>Suggestions et recommandations</a:t>
            </a:r>
            <a:endParaRPr lang="fr-FR" sz="2400" dirty="0"/>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8184" y="3925197"/>
            <a:ext cx="2839602" cy="212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391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884252" y="1185545"/>
            <a:ext cx="4335819" cy="4700908"/>
          </a:xfrm>
        </p:spPr>
        <p:txBody>
          <a:bodyPr>
            <a:normAutofit/>
          </a:bodyPr>
          <a:lstStyle/>
          <a:p>
            <a:pPr marL="0" indent="0">
              <a:lnSpc>
                <a:spcPct val="100000"/>
              </a:lnSpc>
              <a:spcBef>
                <a:spcPts val="0"/>
              </a:spcBef>
              <a:spcAft>
                <a:spcPts val="1800"/>
              </a:spcAft>
              <a:buNone/>
            </a:pPr>
            <a:r>
              <a:rPr lang="fr-FR" sz="2000" b="1" dirty="0"/>
              <a:t>Protection individuelle du personnel médical :</a:t>
            </a:r>
          </a:p>
          <a:p>
            <a:pPr>
              <a:lnSpc>
                <a:spcPct val="100000"/>
              </a:lnSpc>
              <a:spcBef>
                <a:spcPts val="0"/>
              </a:spcBef>
              <a:spcAft>
                <a:spcPts val="1200"/>
              </a:spcAft>
            </a:pPr>
            <a:r>
              <a:rPr lang="fr-FR" sz="2000" dirty="0">
                <a:solidFill>
                  <a:schemeClr val="accent1">
                    <a:lumMod val="50000"/>
                  </a:schemeClr>
                </a:solidFill>
              </a:rPr>
              <a:t>Port de blouse, masque, lunettes (le cas échéant)</a:t>
            </a:r>
          </a:p>
          <a:p>
            <a:pPr>
              <a:lnSpc>
                <a:spcPct val="100000"/>
              </a:lnSpc>
              <a:spcBef>
                <a:spcPts val="0"/>
              </a:spcBef>
              <a:spcAft>
                <a:spcPts val="1200"/>
              </a:spcAft>
            </a:pPr>
            <a:r>
              <a:rPr lang="fr-FR" sz="2000" dirty="0"/>
              <a:t>Port de gants médicaux pour tout acte médical</a:t>
            </a:r>
          </a:p>
          <a:p>
            <a:pPr>
              <a:lnSpc>
                <a:spcPct val="100000"/>
              </a:lnSpc>
              <a:spcBef>
                <a:spcPts val="0"/>
              </a:spcBef>
              <a:spcAft>
                <a:spcPts val="1200"/>
              </a:spcAft>
            </a:pPr>
            <a:r>
              <a:rPr lang="fr-FR" sz="2000" dirty="0">
                <a:solidFill>
                  <a:schemeClr val="accent1">
                    <a:lumMod val="50000"/>
                  </a:schemeClr>
                </a:solidFill>
              </a:rPr>
              <a:t>Port de gants de ménage épais pour le nettoyage de l’instrumentation</a:t>
            </a:r>
          </a:p>
          <a:p>
            <a:pPr>
              <a:lnSpc>
                <a:spcPct val="100000"/>
              </a:lnSpc>
              <a:spcBef>
                <a:spcPts val="0"/>
              </a:spcBef>
              <a:spcAft>
                <a:spcPts val="1200"/>
              </a:spcAft>
            </a:pPr>
            <a:r>
              <a:rPr lang="fr-FR" sz="2000" dirty="0"/>
              <a:t>Vaccination du personnel médical (contre l’hépatite B, …) </a:t>
            </a:r>
          </a:p>
          <a:p>
            <a:pPr>
              <a:lnSpc>
                <a:spcPct val="100000"/>
              </a:lnSpc>
              <a:spcBef>
                <a:spcPts val="0"/>
              </a:spcBef>
              <a:spcAft>
                <a:spcPts val="1200"/>
              </a:spcAft>
            </a:pPr>
            <a:endParaRPr lang="fr-FR" sz="2400" dirty="0"/>
          </a:p>
          <a:p>
            <a:pPr marL="0" indent="0">
              <a:lnSpc>
                <a:spcPct val="100000"/>
              </a:lnSpc>
              <a:spcBef>
                <a:spcPts val="0"/>
              </a:spcBef>
              <a:spcAft>
                <a:spcPts val="1200"/>
              </a:spcAft>
              <a:buNone/>
            </a:pPr>
            <a:endParaRPr lang="fr-FR" sz="2400" dirty="0"/>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60</a:t>
            </a:fld>
            <a:endParaRPr lang="fr-FR" sz="2000" b="1" dirty="0">
              <a:solidFill>
                <a:schemeClr val="bg1"/>
              </a:solidFill>
            </a:endParaRPr>
          </a:p>
        </p:txBody>
      </p:sp>
      <p:graphicFrame>
        <p:nvGraphicFramePr>
          <p:cNvPr id="4" name="Objet 3"/>
          <p:cNvGraphicFramePr>
            <a:graphicFrameLocks noChangeAspect="1"/>
          </p:cNvGraphicFramePr>
          <p:nvPr>
            <p:extLst/>
          </p:nvPr>
        </p:nvGraphicFramePr>
        <p:xfrm>
          <a:off x="5376332" y="1772816"/>
          <a:ext cx="3669292" cy="2753237"/>
        </p:xfrm>
        <a:graphic>
          <a:graphicData uri="http://schemas.openxmlformats.org/presentationml/2006/ole">
            <mc:AlternateContent xmlns:mc="http://schemas.openxmlformats.org/markup-compatibility/2006">
              <mc:Choice xmlns:v="urn:schemas-microsoft-com:vml" Requires="v">
                <p:oleObj spid="_x0000_s3083" name="Photo Editor Photo" r:id="rId4" imgW="15238095" imgH="11428571" progId="">
                  <p:embed/>
                </p:oleObj>
              </mc:Choice>
              <mc:Fallback>
                <p:oleObj name="Photo Editor Photo" r:id="rId4" imgW="15238095" imgH="114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332" y="1772816"/>
                        <a:ext cx="3669292" cy="2753237"/>
                      </a:xfrm>
                      <a:prstGeom prst="rect">
                        <a:avLst/>
                      </a:prstGeom>
                      <a:noFill/>
                      <a:ln>
                        <a:noFill/>
                      </a:ln>
                    </p:spPr>
                  </p:pic>
                </p:oleObj>
              </mc:Fallback>
            </mc:AlternateContent>
          </a:graphicData>
        </a:graphic>
      </p:graphicFrame>
      <p:pic>
        <p:nvPicPr>
          <p:cNvPr id="7" name="Image 6" descr="logo_finalMSANPFrançais"/>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9"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0"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Matériels et méthodes</a:t>
            </a:r>
          </a:p>
        </p:txBody>
      </p:sp>
      <p:pic>
        <p:nvPicPr>
          <p:cNvPr id="11" name="Image 10">
            <a:extLst>
              <a:ext uri="{FF2B5EF4-FFF2-40B4-BE49-F238E27FC236}">
                <a16:creationId xmlns:a16="http://schemas.microsoft.com/office/drawing/2014/main" id="{7756E842-8F54-1F44-ABE9-82E6E8C4FA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668264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61</a:t>
            </a:fld>
            <a:endParaRPr lang="fr-FR" sz="2000" b="1" dirty="0">
              <a:solidFill>
                <a:schemeClr val="bg1"/>
              </a:solidFill>
            </a:endParaRPr>
          </a:p>
        </p:txBody>
      </p:sp>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884252" y="1525935"/>
            <a:ext cx="5468267" cy="3703266"/>
          </a:xfrm>
        </p:spPr>
        <p:txBody>
          <a:bodyPr>
            <a:normAutofit/>
          </a:bodyPr>
          <a:lstStyle/>
          <a:p>
            <a:pPr marL="0" indent="0">
              <a:lnSpc>
                <a:spcPct val="100000"/>
              </a:lnSpc>
              <a:spcBef>
                <a:spcPts val="0"/>
              </a:spcBef>
              <a:spcAft>
                <a:spcPts val="1800"/>
              </a:spcAft>
              <a:buNone/>
            </a:pPr>
            <a:r>
              <a:rPr lang="fr-FR" sz="2000" b="1" dirty="0"/>
              <a:t>Applicabilité du protocole dans un contexte de ressources limitées :</a:t>
            </a:r>
          </a:p>
          <a:p>
            <a:pPr algn="just">
              <a:lnSpc>
                <a:spcPct val="100000"/>
              </a:lnSpc>
              <a:spcBef>
                <a:spcPts val="0"/>
              </a:spcBef>
              <a:spcAft>
                <a:spcPts val="1200"/>
              </a:spcAft>
            </a:pPr>
            <a:r>
              <a:rPr lang="fr-FR" sz="2000" dirty="0">
                <a:solidFill>
                  <a:schemeClr val="accent1">
                    <a:lumMod val="50000"/>
                  </a:schemeClr>
                </a:solidFill>
              </a:rPr>
              <a:t>Utilisation d’autoclave à gaz</a:t>
            </a:r>
          </a:p>
          <a:p>
            <a:pPr algn="just">
              <a:lnSpc>
                <a:spcPct val="100000"/>
              </a:lnSpc>
              <a:spcBef>
                <a:spcPts val="0"/>
              </a:spcBef>
              <a:spcAft>
                <a:spcPts val="1200"/>
              </a:spcAft>
            </a:pPr>
            <a:r>
              <a:rPr lang="fr-FR" sz="2000" dirty="0"/>
              <a:t>Conditionnement en tissus des sets d’instruments</a:t>
            </a:r>
          </a:p>
          <a:p>
            <a:pPr algn="just">
              <a:lnSpc>
                <a:spcPct val="100000"/>
              </a:lnSpc>
              <a:spcBef>
                <a:spcPts val="0"/>
              </a:spcBef>
              <a:spcAft>
                <a:spcPts val="1200"/>
              </a:spcAft>
            </a:pPr>
            <a:r>
              <a:rPr lang="fr-FR" sz="2000" dirty="0">
                <a:solidFill>
                  <a:schemeClr val="accent1">
                    <a:lumMod val="50000"/>
                  </a:schemeClr>
                </a:solidFill>
              </a:rPr>
              <a:t>Réservoir d’eau avec robinet dans les centres sans eau courante</a:t>
            </a:r>
          </a:p>
          <a:p>
            <a:pPr algn="just">
              <a:lnSpc>
                <a:spcPct val="100000"/>
              </a:lnSpc>
              <a:spcBef>
                <a:spcPts val="0"/>
              </a:spcBef>
              <a:spcAft>
                <a:spcPts val="1200"/>
              </a:spcAft>
            </a:pPr>
            <a:r>
              <a:rPr lang="fr-FR" sz="2000" dirty="0"/>
              <a:t>Utilisation de produits disponibles localement : savon liquide, lave-vitre pour les surfaces</a:t>
            </a:r>
          </a:p>
        </p:txBody>
      </p:sp>
      <p:pic>
        <p:nvPicPr>
          <p:cNvPr id="6146" name="Picture 2" descr="E:\D - LAETITIA - DONNEES\DISQUE D\AOI\Projet AFD_AOI - Phase II\PILS\PILS Ambatolampy\Photos\Formation et suivi_avr et mai 2019\suivi ambodifarihy\007-IMG_27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10882" y="1056290"/>
            <a:ext cx="236973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o\Documents\AOI\Cambodge\2010-2013\photos 2010-2013\Photos Prey Chhor and Kg Chhang\photos k chnang mars 2011\P10007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14065">
            <a:off x="6289688" y="3850394"/>
            <a:ext cx="2557457" cy="1983332"/>
          </a:xfrm>
          <a:prstGeom prst="rect">
            <a:avLst/>
          </a:prstGeom>
          <a:noFill/>
          <a:ln w="9525">
            <a:noFill/>
            <a:miter lim="800000"/>
            <a:headEnd/>
            <a:tailEnd/>
          </a:ln>
        </p:spPr>
      </p:pic>
      <p:pic>
        <p:nvPicPr>
          <p:cNvPr id="8" name="Image 7"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0"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1"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Principes essentiels</a:t>
            </a:r>
          </a:p>
        </p:txBody>
      </p:sp>
      <p:pic>
        <p:nvPicPr>
          <p:cNvPr id="12" name="Image 11">
            <a:extLst>
              <a:ext uri="{FF2B5EF4-FFF2-40B4-BE49-F238E27FC236}">
                <a16:creationId xmlns:a16="http://schemas.microsoft.com/office/drawing/2014/main" id="{9461A109-0DFC-134C-8558-C80ECBF8D2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2008402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62</a:t>
            </a:fld>
            <a:endParaRPr lang="fr-FR" sz="2000" b="1" dirty="0">
              <a:solidFill>
                <a:schemeClr val="bg1"/>
              </a:solidFill>
            </a:endParaRPr>
          </a:p>
        </p:txBody>
      </p:sp>
      <p:pic>
        <p:nvPicPr>
          <p:cNvPr id="6" name="Image 5" descr="behenjy.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13000"/>
                    </a14:imgEffect>
                  </a14:imgLayer>
                </a14:imgProps>
              </a:ext>
              <a:ext uri="{28A0092B-C50C-407E-A947-70E740481C1C}">
                <a14:useLocalDpi xmlns:a14="http://schemas.microsoft.com/office/drawing/2010/main"/>
              </a:ext>
            </a:extLst>
          </a:blip>
          <a:srcRect/>
          <a:stretch/>
        </p:blipFill>
        <p:spPr>
          <a:xfrm rot="351641">
            <a:off x="5317480" y="1663787"/>
            <a:ext cx="3686905" cy="3532475"/>
          </a:xfrm>
          <a:prstGeom prst="rect">
            <a:avLst/>
          </a:prstGeom>
        </p:spPr>
      </p:pic>
      <p:sp>
        <p:nvSpPr>
          <p:cNvPr id="3" name="Espace réservé du contenu 2">
            <a:extLst>
              <a:ext uri="{FF2B5EF4-FFF2-40B4-BE49-F238E27FC236}">
                <a16:creationId xmlns:a16="http://schemas.microsoft.com/office/drawing/2014/main" id="{BDAD289C-ACBC-4F8C-8AAF-6EE5D3E7C428}"/>
              </a:ext>
            </a:extLst>
          </p:cNvPr>
          <p:cNvSpPr>
            <a:spLocks noGrp="1"/>
          </p:cNvSpPr>
          <p:nvPr>
            <p:ph idx="1"/>
          </p:nvPr>
        </p:nvSpPr>
        <p:spPr>
          <a:xfrm>
            <a:off x="755576" y="1267292"/>
            <a:ext cx="4391189" cy="4835418"/>
          </a:xfrm>
        </p:spPr>
        <p:txBody>
          <a:bodyPr>
            <a:normAutofit/>
          </a:bodyPr>
          <a:lstStyle/>
          <a:p>
            <a:pPr marL="0" indent="0">
              <a:lnSpc>
                <a:spcPct val="100000"/>
              </a:lnSpc>
              <a:spcBef>
                <a:spcPts val="0"/>
              </a:spcBef>
              <a:spcAft>
                <a:spcPts val="1800"/>
              </a:spcAft>
              <a:buNone/>
            </a:pPr>
            <a:r>
              <a:rPr lang="fr-FR" sz="2000" b="1" dirty="0"/>
              <a:t>Pour la pérennisation du système :</a:t>
            </a:r>
          </a:p>
          <a:p>
            <a:pPr algn="just">
              <a:lnSpc>
                <a:spcPct val="100000"/>
              </a:lnSpc>
              <a:spcBef>
                <a:spcPts val="0"/>
              </a:spcBef>
              <a:spcAft>
                <a:spcPts val="1200"/>
              </a:spcAft>
            </a:pPr>
            <a:r>
              <a:rPr lang="fr-FR" sz="2000" dirty="0"/>
              <a:t>Participation des bénéficiaires pour l’achat des consommables </a:t>
            </a:r>
          </a:p>
          <a:p>
            <a:pPr algn="just">
              <a:lnSpc>
                <a:spcPct val="100000"/>
              </a:lnSpc>
              <a:spcBef>
                <a:spcPts val="0"/>
              </a:spcBef>
              <a:spcAft>
                <a:spcPts val="1200"/>
              </a:spcAft>
            </a:pPr>
            <a:r>
              <a:rPr lang="fr-FR" sz="2000" dirty="0">
                <a:solidFill>
                  <a:schemeClr val="accent1">
                    <a:lumMod val="50000"/>
                  </a:schemeClr>
                </a:solidFill>
              </a:rPr>
              <a:t>Formation et collaboration de l’ensemble du personnel </a:t>
            </a:r>
          </a:p>
          <a:p>
            <a:pPr algn="just">
              <a:lnSpc>
                <a:spcPct val="100000"/>
              </a:lnSpc>
              <a:spcBef>
                <a:spcPts val="0"/>
              </a:spcBef>
              <a:spcAft>
                <a:spcPts val="1200"/>
              </a:spcAft>
            </a:pPr>
            <a:r>
              <a:rPr lang="fr-FR" sz="2000" dirty="0"/>
              <a:t>Cahier de stérilisation</a:t>
            </a:r>
          </a:p>
          <a:p>
            <a:pPr algn="just">
              <a:lnSpc>
                <a:spcPct val="100000"/>
              </a:lnSpc>
              <a:spcBef>
                <a:spcPts val="0"/>
              </a:spcBef>
              <a:spcAft>
                <a:spcPts val="1200"/>
              </a:spcAft>
            </a:pPr>
            <a:r>
              <a:rPr lang="fr-FR" sz="2000" dirty="0">
                <a:solidFill>
                  <a:schemeClr val="accent1">
                    <a:lumMod val="50000"/>
                  </a:schemeClr>
                </a:solidFill>
              </a:rPr>
              <a:t>Cahier de recettes-dépenses </a:t>
            </a:r>
          </a:p>
          <a:p>
            <a:pPr algn="just">
              <a:lnSpc>
                <a:spcPct val="100000"/>
              </a:lnSpc>
              <a:spcBef>
                <a:spcPts val="0"/>
              </a:spcBef>
              <a:spcAft>
                <a:spcPts val="1200"/>
              </a:spcAft>
            </a:pPr>
            <a:r>
              <a:rPr lang="fr-FR" sz="2000" dirty="0"/>
              <a:t>Suivi par l’équipe du district sanitaire</a:t>
            </a:r>
          </a:p>
        </p:txBody>
      </p:sp>
      <p:pic>
        <p:nvPicPr>
          <p:cNvPr id="7" name="Image 6"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9"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0" name="Titre 1"/>
          <p:cNvSpPr txBox="1">
            <a:spLocks/>
          </p:cNvSpPr>
          <p:nvPr/>
        </p:nvSpPr>
        <p:spPr>
          <a:xfrm>
            <a:off x="566419" y="0"/>
            <a:ext cx="8572528" cy="908720"/>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Principes essentiels</a:t>
            </a:r>
          </a:p>
        </p:txBody>
      </p:sp>
      <p:pic>
        <p:nvPicPr>
          <p:cNvPr id="11" name="Image 10">
            <a:extLst>
              <a:ext uri="{FF2B5EF4-FFF2-40B4-BE49-F238E27FC236}">
                <a16:creationId xmlns:a16="http://schemas.microsoft.com/office/drawing/2014/main" id="{3D74A361-201A-EE49-A6ED-149E555EA1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3932614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63</a:t>
            </a:fld>
            <a:endParaRPr lang="fr-FR" sz="2000" b="1" dirty="0">
              <a:solidFill>
                <a:schemeClr val="bg1"/>
              </a:solidFill>
            </a:endParaRPr>
          </a:p>
        </p:txBody>
      </p:sp>
      <p:sp>
        <p:nvSpPr>
          <p:cNvPr id="7" name="Espace réservé du contenu 2"/>
          <p:cNvSpPr txBox="1">
            <a:spLocks/>
          </p:cNvSpPr>
          <p:nvPr/>
        </p:nvSpPr>
        <p:spPr>
          <a:xfrm>
            <a:off x="1226843" y="1340768"/>
            <a:ext cx="7161581" cy="30243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fr-FR" sz="2000" dirty="0"/>
              <a:t>Transformation en termes d’environnement de soins</a:t>
            </a:r>
          </a:p>
          <a:p>
            <a:pPr>
              <a:lnSpc>
                <a:spcPct val="120000"/>
              </a:lnSpc>
              <a:spcBef>
                <a:spcPts val="0"/>
              </a:spcBef>
              <a:spcAft>
                <a:spcPts val="1200"/>
              </a:spcAft>
            </a:pPr>
            <a:r>
              <a:rPr lang="fr-FR" sz="2000" dirty="0"/>
              <a:t>Plus de motivation du personnel médical</a:t>
            </a:r>
          </a:p>
          <a:p>
            <a:pPr>
              <a:lnSpc>
                <a:spcPct val="120000"/>
              </a:lnSpc>
              <a:spcBef>
                <a:spcPts val="0"/>
              </a:spcBef>
              <a:spcAft>
                <a:spcPts val="1200"/>
              </a:spcAft>
            </a:pPr>
            <a:r>
              <a:rPr lang="fr-FR" sz="2000" dirty="0"/>
              <a:t>Amélioration de la qualité / sécurité des soins </a:t>
            </a:r>
          </a:p>
          <a:p>
            <a:pPr>
              <a:lnSpc>
                <a:spcPct val="120000"/>
              </a:lnSpc>
              <a:spcBef>
                <a:spcPts val="0"/>
              </a:spcBef>
              <a:spcAft>
                <a:spcPts val="1200"/>
              </a:spcAft>
            </a:pPr>
            <a:r>
              <a:rPr lang="fr-FR" sz="2000" dirty="0"/>
              <a:t>Confiance renforcée des usagers</a:t>
            </a:r>
          </a:p>
          <a:p>
            <a:pPr>
              <a:lnSpc>
                <a:spcPct val="120000"/>
              </a:lnSpc>
              <a:spcBef>
                <a:spcPts val="0"/>
              </a:spcBef>
              <a:spcAft>
                <a:spcPts val="1200"/>
              </a:spcAft>
            </a:pPr>
            <a:r>
              <a:rPr lang="fr-FR" sz="2000" dirty="0"/>
              <a:t>Taux de fréquentation non affectée par la participation des bénéficiaires</a:t>
            </a:r>
          </a:p>
          <a:p>
            <a:pPr>
              <a:lnSpc>
                <a:spcPct val="120000"/>
              </a:lnSpc>
              <a:spcBef>
                <a:spcPts val="0"/>
              </a:spcBef>
              <a:spcAft>
                <a:spcPts val="1200"/>
              </a:spcAft>
              <a:buFont typeface="Wingdings" panose="05000000000000000000" pitchFamily="2" charset="2"/>
              <a:buChar char="Ø"/>
            </a:pPr>
            <a:endParaRPr lang="fr-FR" sz="2200" dirty="0"/>
          </a:p>
        </p:txBody>
      </p:sp>
      <p:pic>
        <p:nvPicPr>
          <p:cNvPr id="8" name="Image 7"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0"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1"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12" name="Image 11">
            <a:extLst>
              <a:ext uri="{FF2B5EF4-FFF2-40B4-BE49-F238E27FC236}">
                <a16:creationId xmlns:a16="http://schemas.microsoft.com/office/drawing/2014/main" id="{D78EC9B4-5B48-D744-9BF1-A4EAC9ABDC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372547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25738-41DF-4B1E-9226-408614B67A1E}"/>
              </a:ext>
            </a:extLst>
          </p:cNvPr>
          <p:cNvSpPr>
            <a:spLocks noGrp="1"/>
          </p:cNvSpPr>
          <p:nvPr>
            <p:ph type="title"/>
          </p:nvPr>
        </p:nvSpPr>
        <p:spPr>
          <a:xfrm>
            <a:off x="641955" y="0"/>
            <a:ext cx="7454641" cy="818147"/>
          </a:xfrm>
        </p:spPr>
        <p:txBody>
          <a:bodyPr>
            <a:normAutofit/>
          </a:bodyPr>
          <a:lstStyle/>
          <a:p>
            <a:pPr algn="ctr">
              <a:lnSpc>
                <a:spcPct val="100000"/>
              </a:lnSpc>
              <a:spcBef>
                <a:spcPts val="0"/>
              </a:spcBef>
              <a:spcAft>
                <a:spcPts val="1200"/>
              </a:spcAft>
            </a:pPr>
            <a:r>
              <a:rPr lang="fr-FR" sz="2800" dirty="0">
                <a:solidFill>
                  <a:schemeClr val="bg1"/>
                </a:solidFill>
              </a:rPr>
              <a:t>RESULTATS (2)</a:t>
            </a:r>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64</a:t>
            </a:fld>
            <a:endParaRPr lang="fr-FR" sz="2000" b="1" dirty="0">
              <a:solidFill>
                <a:schemeClr val="bg1"/>
              </a:solidFill>
            </a:endParaRPr>
          </a:p>
        </p:txBody>
      </p:sp>
      <p:grpSp>
        <p:nvGrpSpPr>
          <p:cNvPr id="9" name="Group 267"/>
          <p:cNvGrpSpPr/>
          <p:nvPr/>
        </p:nvGrpSpPr>
        <p:grpSpPr>
          <a:xfrm>
            <a:off x="4347701" y="3284767"/>
            <a:ext cx="1009963" cy="537211"/>
            <a:chOff x="0" y="0"/>
            <a:chExt cx="2000263" cy="358140"/>
          </a:xfrm>
        </p:grpSpPr>
        <p:sp>
          <p:nvSpPr>
            <p:cNvPr id="10" name="Shape 265"/>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1" name="Shape 266"/>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Après</a:t>
              </a:r>
            </a:p>
          </p:txBody>
        </p:sp>
      </p:grpSp>
      <p:grpSp>
        <p:nvGrpSpPr>
          <p:cNvPr id="12" name="Group 231"/>
          <p:cNvGrpSpPr/>
          <p:nvPr/>
        </p:nvGrpSpPr>
        <p:grpSpPr>
          <a:xfrm>
            <a:off x="1698698" y="1080263"/>
            <a:ext cx="1000132" cy="495132"/>
            <a:chOff x="0" y="0"/>
            <a:chExt cx="2000263" cy="358140"/>
          </a:xfrm>
        </p:grpSpPr>
        <p:sp>
          <p:nvSpPr>
            <p:cNvPr id="13" name="Shape 229"/>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4" name="Shape 230"/>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Avant</a:t>
              </a:r>
            </a:p>
          </p:txBody>
        </p:sp>
      </p:grpSp>
      <p:pic>
        <p:nvPicPr>
          <p:cNvPr id="3" name="Picture 2" descr="E:\D - LAETITIA - DONNEES\DISQUE D\AOI\Projet AFD AOI - Fluoration du sel &amp; amélioration santé\Appui CHD et CSB - 2è PHASE\Photos SUIVI\2 nov 2016\Ambohimangakely\IMG_925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1924" y="3823596"/>
            <a:ext cx="3705698" cy="247046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D - LAETITIA - DONNEES\DISQUE D\AOI\Projet AFD AOI - Fluoration du sel &amp; amélioration santé\Appui CHD et CSB - 2è PHASE\Photo - Ambohimangakely - pr méd chef\12-IMG_84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4253" y="3823596"/>
            <a:ext cx="3701071" cy="24704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D - LAETITIA - DONNEES\DISQUE D\AOI\Projet AFD AOI - Fluoration du sel &amp; amélioration santé\Appui CHD et CSB - 2è PHASE\Photos - Etat initial\Ambohimangakely\IMG_4173.JP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7000"/>
                    </a14:imgEffect>
                  </a14:imgLayer>
                </a14:imgProps>
              </a:ext>
              <a:ext uri="{28A0092B-C50C-407E-A947-70E740481C1C}">
                <a14:useLocalDpi xmlns:a14="http://schemas.microsoft.com/office/drawing/2010/main"/>
              </a:ext>
            </a:extLst>
          </a:blip>
          <a:srcRect/>
          <a:stretch>
            <a:fillRect/>
          </a:stretch>
        </p:blipFill>
        <p:spPr bwMode="auto">
          <a:xfrm>
            <a:off x="2880901" y="764923"/>
            <a:ext cx="3672082" cy="244805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logo_finalMSANPFrançais"/>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7"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8"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19" name="Image 18">
            <a:extLst>
              <a:ext uri="{FF2B5EF4-FFF2-40B4-BE49-F238E27FC236}">
                <a16:creationId xmlns:a16="http://schemas.microsoft.com/office/drawing/2014/main" id="{BBB6983A-5ECC-AF4A-BCB5-8B40BC968BB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2207388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65</a:t>
            </a:fld>
            <a:endParaRPr lang="fr-FR" sz="2000" b="1" dirty="0">
              <a:solidFill>
                <a:schemeClr val="bg1"/>
              </a:solidFill>
            </a:endParaRPr>
          </a:p>
        </p:txBody>
      </p:sp>
      <p:pic>
        <p:nvPicPr>
          <p:cNvPr id="5122" name="Picture 2" descr="E:\D - LAETITIA - DONNEES\DISQUE D\AOI\Projet AFD AOI - Fluoration du sel &amp; amélioration santé\APPUI CHD et CSB\PHOTOS\Betafo\DSCN16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0473" y="823753"/>
            <a:ext cx="3313735" cy="24853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19.jpg" descr="H:\AOI\Photos Antsirabe Avril 2015\Originaux 06-05-15\ORIGINAUX AMBOHIBARY 06-05-15\AOI AMBOHIBARY A ENVOYER 06-05-15\AOI Ambohibary salle de Stérelisation 06-05-15\IMG_477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5898" y="3572051"/>
            <a:ext cx="4922884" cy="2900987"/>
          </a:xfrm>
          <a:prstGeom prst="rect">
            <a:avLst/>
          </a:prstGeom>
          <a:ln w="12700">
            <a:miter lim="400000"/>
          </a:ln>
        </p:spPr>
      </p:pic>
      <p:grpSp>
        <p:nvGrpSpPr>
          <p:cNvPr id="9" name="Group 267"/>
          <p:cNvGrpSpPr/>
          <p:nvPr/>
        </p:nvGrpSpPr>
        <p:grpSpPr>
          <a:xfrm>
            <a:off x="857414" y="3537712"/>
            <a:ext cx="1009963" cy="537211"/>
            <a:chOff x="0" y="0"/>
            <a:chExt cx="2000263" cy="358140"/>
          </a:xfrm>
        </p:grpSpPr>
        <p:sp>
          <p:nvSpPr>
            <p:cNvPr id="10" name="Shape 265"/>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1" name="Shape 266"/>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Après</a:t>
              </a:r>
            </a:p>
          </p:txBody>
        </p:sp>
      </p:grpSp>
      <p:grpSp>
        <p:nvGrpSpPr>
          <p:cNvPr id="12" name="Group 231"/>
          <p:cNvGrpSpPr/>
          <p:nvPr/>
        </p:nvGrpSpPr>
        <p:grpSpPr>
          <a:xfrm>
            <a:off x="1925869" y="899892"/>
            <a:ext cx="1000133" cy="562708"/>
            <a:chOff x="0" y="-30700"/>
            <a:chExt cx="2000264" cy="358141"/>
          </a:xfrm>
        </p:grpSpPr>
        <p:sp>
          <p:nvSpPr>
            <p:cNvPr id="13" name="Shape 229"/>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4" name="Shape 230"/>
            <p:cNvSpPr/>
            <p:nvPr/>
          </p:nvSpPr>
          <p:spPr>
            <a:xfrm>
              <a:off x="0" y="-30700"/>
              <a:ext cx="1971293"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Avant</a:t>
              </a:r>
            </a:p>
          </p:txBody>
        </p:sp>
      </p:grpSp>
      <p:pic>
        <p:nvPicPr>
          <p:cNvPr id="15" name="Image 14"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7"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8"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19" name="Image 18">
            <a:extLst>
              <a:ext uri="{FF2B5EF4-FFF2-40B4-BE49-F238E27FC236}">
                <a16:creationId xmlns:a16="http://schemas.microsoft.com/office/drawing/2014/main" id="{0C62973D-4534-C443-A608-C5C8FD32D2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1758904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25738-41DF-4B1E-9226-408614B67A1E}"/>
              </a:ext>
            </a:extLst>
          </p:cNvPr>
          <p:cNvSpPr>
            <a:spLocks noGrp="1"/>
          </p:cNvSpPr>
          <p:nvPr>
            <p:ph type="title"/>
          </p:nvPr>
        </p:nvSpPr>
        <p:spPr>
          <a:xfrm>
            <a:off x="754249" y="0"/>
            <a:ext cx="7886700" cy="1024285"/>
          </a:xfrm>
        </p:spPr>
        <p:txBody>
          <a:bodyPr>
            <a:normAutofit/>
          </a:bodyPr>
          <a:lstStyle/>
          <a:p>
            <a:pPr algn="ctr">
              <a:lnSpc>
                <a:spcPct val="100000"/>
              </a:lnSpc>
              <a:spcBef>
                <a:spcPts val="0"/>
              </a:spcBef>
              <a:spcAft>
                <a:spcPts val="1200"/>
              </a:spcAft>
            </a:pPr>
            <a:r>
              <a:rPr lang="fr-FR" sz="2800" dirty="0">
                <a:solidFill>
                  <a:schemeClr val="bg1"/>
                </a:solidFill>
              </a:rPr>
              <a:t>RESULTATS (4)</a:t>
            </a:r>
          </a:p>
        </p:txBody>
      </p:sp>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66</a:t>
            </a:fld>
            <a:endParaRPr lang="fr-FR" sz="2000" b="1" dirty="0">
              <a:solidFill>
                <a:schemeClr val="bg1"/>
              </a:solidFill>
            </a:endParaRPr>
          </a:p>
        </p:txBody>
      </p:sp>
      <p:grpSp>
        <p:nvGrpSpPr>
          <p:cNvPr id="9" name="Group 267"/>
          <p:cNvGrpSpPr/>
          <p:nvPr/>
        </p:nvGrpSpPr>
        <p:grpSpPr>
          <a:xfrm>
            <a:off x="6772622" y="1403859"/>
            <a:ext cx="1009963" cy="537211"/>
            <a:chOff x="0" y="0"/>
            <a:chExt cx="2000263" cy="358140"/>
          </a:xfrm>
        </p:grpSpPr>
        <p:sp>
          <p:nvSpPr>
            <p:cNvPr id="10" name="Shape 265"/>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1" name="Shape 266"/>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Après</a:t>
              </a:r>
            </a:p>
          </p:txBody>
        </p:sp>
      </p:grpSp>
      <p:grpSp>
        <p:nvGrpSpPr>
          <p:cNvPr id="12" name="Group 231"/>
          <p:cNvGrpSpPr/>
          <p:nvPr/>
        </p:nvGrpSpPr>
        <p:grpSpPr>
          <a:xfrm>
            <a:off x="2199641" y="1379295"/>
            <a:ext cx="1000132" cy="536470"/>
            <a:chOff x="0" y="0"/>
            <a:chExt cx="2000263" cy="358140"/>
          </a:xfrm>
        </p:grpSpPr>
        <p:sp>
          <p:nvSpPr>
            <p:cNvPr id="13" name="Shape 229"/>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4" name="Shape 230"/>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Avant</a:t>
              </a:r>
            </a:p>
          </p:txBody>
        </p:sp>
      </p:grpSp>
      <p:pic>
        <p:nvPicPr>
          <p:cNvPr id="15" name="Picture 2" descr="C:\Users\po\Documents\AOI\Laos\anciens 2005-2013\photos AOI\Avt Mai 06 Antoine\28. Eval IC fev 08\Hatxayphong\IMAG01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2347497"/>
            <a:ext cx="3782162" cy="28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E:\D - LAETITIA - DONNEES\DISQUE D\AOI\Projet AFD AOI - Fluoration du sel &amp; amélioration santé\APPUI CHD et CSB\SUIVI Hôpitaux\PHOTOS - 14 06 15 Prélèvement eau et Suivi hôpitaux\IMG_624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98612" y="2347497"/>
            <a:ext cx="4173672" cy="283662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logo_finalMSANPFrançais"/>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8"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9"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20" name="Image 19">
            <a:extLst>
              <a:ext uri="{FF2B5EF4-FFF2-40B4-BE49-F238E27FC236}">
                <a16:creationId xmlns:a16="http://schemas.microsoft.com/office/drawing/2014/main" id="{50ED9133-CC98-754D-8267-CC11430F3E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453913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67</a:t>
            </a:fld>
            <a:endParaRPr lang="fr-FR" sz="2000" b="1" dirty="0">
              <a:solidFill>
                <a:schemeClr val="bg1"/>
              </a:solidFill>
            </a:endParaRPr>
          </a:p>
        </p:txBody>
      </p:sp>
      <p:grpSp>
        <p:nvGrpSpPr>
          <p:cNvPr id="9" name="Group 267"/>
          <p:cNvGrpSpPr/>
          <p:nvPr/>
        </p:nvGrpSpPr>
        <p:grpSpPr>
          <a:xfrm>
            <a:off x="720138" y="3097183"/>
            <a:ext cx="1009963" cy="537211"/>
            <a:chOff x="0" y="0"/>
            <a:chExt cx="2000263" cy="358140"/>
          </a:xfrm>
        </p:grpSpPr>
        <p:sp>
          <p:nvSpPr>
            <p:cNvPr id="10" name="Shape 265"/>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1" name="Shape 266"/>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Après</a:t>
              </a:r>
            </a:p>
          </p:txBody>
        </p:sp>
      </p:grpSp>
      <p:grpSp>
        <p:nvGrpSpPr>
          <p:cNvPr id="12" name="Group 231"/>
          <p:cNvGrpSpPr/>
          <p:nvPr/>
        </p:nvGrpSpPr>
        <p:grpSpPr>
          <a:xfrm>
            <a:off x="1822763" y="901275"/>
            <a:ext cx="992890" cy="563447"/>
            <a:chOff x="0" y="-1"/>
            <a:chExt cx="2000264" cy="358141"/>
          </a:xfrm>
        </p:grpSpPr>
        <p:sp>
          <p:nvSpPr>
            <p:cNvPr id="13" name="Shape 229"/>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4" name="Shape 230"/>
            <p:cNvSpPr/>
            <p:nvPr/>
          </p:nvSpPr>
          <p:spPr>
            <a:xfrm>
              <a:off x="14486" y="-1"/>
              <a:ext cx="1971292"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Avant</a:t>
              </a:r>
            </a:p>
          </p:txBody>
        </p:sp>
      </p:grpSp>
      <p:pic>
        <p:nvPicPr>
          <p:cNvPr id="8194" name="Picture 2" descr="E:\D - LAETITIA - DONNEES\DISQUE D\AOI\Projet AFD AOI - Fluoration du sel &amp; amélioration santé\APPUI CHD et CSB\PHOTOS\Ambohibary\DSCN21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7690" y="835128"/>
            <a:ext cx="2615811" cy="19618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D - LAETITIA - DONNEES\DISQUE D\AOI\Projet AFD AOI - Fluoration du sel &amp; amélioration santé\APPUI CHD et CSB\SUIVI Hôpitaux\PHOTOS - Suivi hôpitaux du 6 et 7 juillet 15\AOI Ambohibary select\IMG_767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4299" y="3143230"/>
            <a:ext cx="4407046" cy="294170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E:\D - LAETITIA - DONNEES\DISQUE D\AOI\Projet AFD AOI - Fluoration du sel &amp; amélioration santé\Appui CHD et CSB - 2è PHASE\Photo - Ambohimangakely - pr méd chef\IMG_978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1998" y="3167309"/>
            <a:ext cx="2068933" cy="13792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D - LAETITIA - DONNEES\DISQUE D\AOI\Projet AFD AOI - Fluoration du sel &amp; amélioration santé\Appui CHD et CSB - 2è PHASE\Photo - Ambohimangakely - pr méd chef\IMG_98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35875" y="4725144"/>
            <a:ext cx="1781180" cy="1187453"/>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logo_finalMSANPFrançais"/>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18"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19"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20" name="Image 19">
            <a:extLst>
              <a:ext uri="{FF2B5EF4-FFF2-40B4-BE49-F238E27FC236}">
                <a16:creationId xmlns:a16="http://schemas.microsoft.com/office/drawing/2014/main" id="{13A0E71E-3B81-B248-A002-C80F00EF68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586419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68</a:t>
            </a:fld>
            <a:endParaRPr lang="fr-FR" sz="2000" b="1" dirty="0">
              <a:solidFill>
                <a:schemeClr val="bg1"/>
              </a:solidFill>
            </a:endParaRPr>
          </a:p>
        </p:txBody>
      </p:sp>
      <p:grpSp>
        <p:nvGrpSpPr>
          <p:cNvPr id="9" name="Group 267"/>
          <p:cNvGrpSpPr/>
          <p:nvPr/>
        </p:nvGrpSpPr>
        <p:grpSpPr>
          <a:xfrm>
            <a:off x="1719048" y="2722946"/>
            <a:ext cx="1009963" cy="537211"/>
            <a:chOff x="0" y="0"/>
            <a:chExt cx="2000263" cy="358140"/>
          </a:xfrm>
        </p:grpSpPr>
        <p:sp>
          <p:nvSpPr>
            <p:cNvPr id="10" name="Shape 265"/>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1" name="Shape 266"/>
            <p:cNvSpPr/>
            <p:nvPr/>
          </p:nvSpPr>
          <p:spPr>
            <a:xfrm>
              <a:off x="14485" y="-1"/>
              <a:ext cx="1971294"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Après</a:t>
              </a:r>
            </a:p>
          </p:txBody>
        </p:sp>
      </p:grpSp>
      <p:grpSp>
        <p:nvGrpSpPr>
          <p:cNvPr id="12" name="Group 231"/>
          <p:cNvGrpSpPr/>
          <p:nvPr/>
        </p:nvGrpSpPr>
        <p:grpSpPr>
          <a:xfrm>
            <a:off x="2694396" y="956370"/>
            <a:ext cx="992890" cy="563447"/>
            <a:chOff x="0" y="-1"/>
            <a:chExt cx="2000264" cy="358141"/>
          </a:xfrm>
        </p:grpSpPr>
        <p:sp>
          <p:nvSpPr>
            <p:cNvPr id="13" name="Shape 229"/>
            <p:cNvSpPr/>
            <p:nvPr/>
          </p:nvSpPr>
          <p:spPr>
            <a:xfrm>
              <a:off x="0" y="30698"/>
              <a:ext cx="2000264" cy="296743"/>
            </a:xfrm>
            <a:prstGeom prst="roundRect">
              <a:avLst>
                <a:gd name="adj" fmla="val 16667"/>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endParaRPr/>
            </a:p>
          </p:txBody>
        </p:sp>
        <p:sp>
          <p:nvSpPr>
            <p:cNvPr id="14" name="Shape 230"/>
            <p:cNvSpPr/>
            <p:nvPr/>
          </p:nvSpPr>
          <p:spPr>
            <a:xfrm>
              <a:off x="14486" y="-1"/>
              <a:ext cx="1971292"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stStyle>
            <a:p>
              <a:r>
                <a:rPr dirty="0"/>
                <a:t>Avant</a:t>
              </a:r>
            </a:p>
          </p:txBody>
        </p:sp>
      </p:grpSp>
      <p:pic>
        <p:nvPicPr>
          <p:cNvPr id="6146" name="Picture 2" descr="E:\D - LAETITIA - DONNEES\DISQUE D\AOI\Projet AFD AOI - Fluoration du sel &amp; amélioration santé\APPUI CHD et CSB\PHOTOS\Betafo\DSCN16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3281" y="830712"/>
            <a:ext cx="2756908" cy="20676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D - LAETITIA - DONNEES\DISQUE D\AOI\Projet AFD AOI - Fluoration du sel &amp; amélioration santé\APPUI CHD et CSB\SUIVI Hôpitaux\PHOTOS - 14 06 15 Prélèvement eau et Suivi hôpitaux\IMG_62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97400" y="3655464"/>
            <a:ext cx="3146600" cy="215670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D - LAETITIA - DONNEES\DISQUE D\AOI\Projet AFD_AOI - Phase II\PILS\PILS Ambatolampy\Photos\AOI - Formatio et suivi avr mai 19 intégral\formation andriambilany 10 mai 2019\100-IMG_362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13118" y="4877305"/>
            <a:ext cx="1988546" cy="13821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D - LAETITIA - DONNEES\DISQUE D\AOI\Projet AFD AOI - Fluoration du sel &amp; amélioration santé\APPUI CHD et CSB\SUIVI Hôpitaux\visite betafo 9-11-16 select\11-IMG_945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1924" y="3478426"/>
            <a:ext cx="1926552" cy="128597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E:\D - LAETITIA - DONNEES\DISQUE D\AOI\Projet AFD_AOI - Phase II\PILS\PILS Ambatolampy\Photos\AOI - Formatio et suivi avr mai 19 intégral\formation ambodiriana 8 mai 2019\177-IMG_3312.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543277" y="3467467"/>
            <a:ext cx="1710110" cy="126634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C:\Users\Désiré\Desktop\aoi photos\Andravola 100119 select\05-IMG_0071.JPG"/>
          <p:cNvPicPr/>
          <p:nvPr/>
        </p:nvPicPr>
        <p:blipFill rotWithShape="1">
          <a:blip r:embed="rId8" cstate="email">
            <a:extLst>
              <a:ext uri="{28A0092B-C50C-407E-A947-70E740481C1C}">
                <a14:useLocalDpi xmlns:a14="http://schemas.microsoft.com/office/drawing/2010/main"/>
              </a:ext>
            </a:extLst>
          </a:blip>
          <a:srcRect/>
          <a:stretch/>
        </p:blipFill>
        <p:spPr bwMode="auto">
          <a:xfrm>
            <a:off x="4536760" y="4877305"/>
            <a:ext cx="1330640" cy="1564963"/>
          </a:xfrm>
          <a:prstGeom prst="rect">
            <a:avLst/>
          </a:prstGeom>
          <a:noFill/>
          <a:ln w="9525">
            <a:noFill/>
            <a:miter lim="800000"/>
            <a:headEnd/>
            <a:tailEnd/>
          </a:ln>
        </p:spPr>
      </p:pic>
      <p:pic>
        <p:nvPicPr>
          <p:cNvPr id="18" name="Image 17" descr="logo_finalMSANPFrançais"/>
          <p:cNvPicPr/>
          <p:nvPr/>
        </p:nvPicPr>
        <p:blipFill>
          <a:blip r:embed="rId9"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21"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22"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Résultats</a:t>
            </a:r>
          </a:p>
        </p:txBody>
      </p:sp>
      <p:pic>
        <p:nvPicPr>
          <p:cNvPr id="23" name="Image 22">
            <a:extLst>
              <a:ext uri="{FF2B5EF4-FFF2-40B4-BE49-F238E27FC236}">
                <a16:creationId xmlns:a16="http://schemas.microsoft.com/office/drawing/2014/main" id="{C35506FD-2673-3D45-AA59-76AD544AECB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2441953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D384F3-595F-4879-AB3E-F1357A8AA214}"/>
              </a:ext>
            </a:extLst>
          </p:cNvPr>
          <p:cNvSpPr>
            <a:spLocks noGrp="1"/>
          </p:cNvSpPr>
          <p:nvPr>
            <p:ph type="sldNum" sz="quarter" idx="12"/>
          </p:nvPr>
        </p:nvSpPr>
        <p:spPr>
          <a:xfrm>
            <a:off x="6608073" y="6219873"/>
            <a:ext cx="2057400" cy="365125"/>
          </a:xfrm>
        </p:spPr>
        <p:txBody>
          <a:bodyPr/>
          <a:lstStyle/>
          <a:p>
            <a:fld id="{ACD0D5D6-618F-4F7F-A764-CE079B451028}" type="slidenum">
              <a:rPr lang="fr-FR" sz="2000" b="1">
                <a:solidFill>
                  <a:schemeClr val="bg1"/>
                </a:solidFill>
              </a:rPr>
              <a:t>69</a:t>
            </a:fld>
            <a:endParaRPr lang="fr-FR" sz="2000" b="1" dirty="0">
              <a:solidFill>
                <a:schemeClr val="bg1"/>
              </a:solidFill>
            </a:endParaRPr>
          </a:p>
        </p:txBody>
      </p:sp>
      <p:pic>
        <p:nvPicPr>
          <p:cNvPr id="18" name="Image 17" descr="logo_finalMSANPFrançais"/>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17" y="6116784"/>
            <a:ext cx="872836" cy="734288"/>
          </a:xfrm>
          <a:prstGeom prst="rect">
            <a:avLst/>
          </a:prstGeom>
          <a:noFill/>
          <a:ln w="9525">
            <a:noFill/>
            <a:miter lim="800000"/>
            <a:headEnd/>
            <a:tailEnd/>
          </a:ln>
        </p:spPr>
      </p:pic>
      <p:sp>
        <p:nvSpPr>
          <p:cNvPr id="21" name="Espace réservé du contenu 2"/>
          <p:cNvSpPr txBox="1">
            <a:spLocks/>
          </p:cNvSpPr>
          <p:nvPr/>
        </p:nvSpPr>
        <p:spPr>
          <a:xfrm>
            <a:off x="0" y="0"/>
            <a:ext cx="571472" cy="6116784"/>
          </a:xfrm>
          <a:prstGeom prst="rect">
            <a:avLst/>
          </a:prstGeom>
          <a:solidFill>
            <a:schemeClr val="tx2">
              <a:lumMod val="20000"/>
              <a:lumOff val="80000"/>
            </a:schemeClr>
          </a:solidFill>
        </p:spPr>
        <p:txBody>
          <a:bodyPr vert="vert270" lIns="91440" tIns="45720" rIns="91440" bIns="45720" rtlCol="0">
            <a:normAutofit/>
          </a:bodyPr>
          <a:lstStyle>
            <a:defPPr>
              <a:defRPr lang="fr-FR"/>
            </a:defPPr>
            <a:lvl1pPr marL="342900" lvl="0" indent="-342900" algn="ctr">
              <a:spcBef>
                <a:spcPct val="20000"/>
              </a:spcBef>
              <a:defRPr sz="2400" i="1">
                <a:solidFill>
                  <a:srgbClr val="0070C0"/>
                </a:solidFill>
              </a:defRPr>
            </a:lvl1pPr>
          </a:lstStyle>
          <a:p>
            <a:r>
              <a:rPr lang="fr-FR" dirty="0"/>
              <a:t>Appuyer sans se substituer</a:t>
            </a:r>
          </a:p>
        </p:txBody>
      </p:sp>
      <p:sp>
        <p:nvSpPr>
          <p:cNvPr id="22" name="Titre 1"/>
          <p:cNvSpPr txBox="1">
            <a:spLocks/>
          </p:cNvSpPr>
          <p:nvPr/>
        </p:nvSpPr>
        <p:spPr>
          <a:xfrm>
            <a:off x="566419" y="0"/>
            <a:ext cx="8572528" cy="692696"/>
          </a:xfrm>
          <a:prstGeom prst="rect">
            <a:avLst/>
          </a:prstGeom>
          <a:solidFill>
            <a:schemeClr val="tx2">
              <a:lumMod val="40000"/>
              <a:lumOff val="60000"/>
            </a:schemeClr>
          </a:solidFill>
        </p:spPr>
        <p:txBody>
          <a:bodyPr vert="horz" lIns="91440" tIns="45720" rIns="91440" bIns="45720" rtlCol="0" anchor="ctr">
            <a:normAutofit/>
          </a:bodyPr>
          <a:lstStyle>
            <a:lvl1pPr algn="r">
              <a:spcBef>
                <a:spcPct val="0"/>
              </a:spcBef>
              <a:buNone/>
              <a:defRPr sz="2400" i="1">
                <a:solidFill>
                  <a:srgbClr val="0070C0"/>
                </a:solidFill>
                <a:ea typeface="+mj-ea"/>
                <a:cs typeface="+mj-cs"/>
              </a:defRPr>
            </a:lvl1pPr>
          </a:lstStyle>
          <a:p>
            <a:r>
              <a:rPr lang="fr-FR" dirty="0"/>
              <a:t>Forces et limites</a:t>
            </a:r>
          </a:p>
        </p:txBody>
      </p:sp>
      <p:graphicFrame>
        <p:nvGraphicFramePr>
          <p:cNvPr id="2" name="Tableau 1"/>
          <p:cNvGraphicFramePr>
            <a:graphicFrameLocks noGrp="1"/>
          </p:cNvGraphicFramePr>
          <p:nvPr>
            <p:extLst>
              <p:ext uri="{D42A27DB-BD31-4B8C-83A1-F6EECF244321}">
                <p14:modId xmlns:p14="http://schemas.microsoft.com/office/powerpoint/2010/main" val="877138098"/>
              </p:ext>
            </p:extLst>
          </p:nvPr>
        </p:nvGraphicFramePr>
        <p:xfrm>
          <a:off x="884253" y="836712"/>
          <a:ext cx="7792204" cy="2895600"/>
        </p:xfrm>
        <a:graphic>
          <a:graphicData uri="http://schemas.openxmlformats.org/drawingml/2006/table">
            <a:tbl>
              <a:tblPr firstRow="1" bandRow="1">
                <a:tableStyleId>{5C22544A-7EE6-4342-B048-85BDC9FD1C3A}</a:tableStyleId>
              </a:tblPr>
              <a:tblGrid>
                <a:gridCol w="3831764">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88165">
                <a:tc>
                  <a:txBody>
                    <a:bodyPr/>
                    <a:lstStyle/>
                    <a:p>
                      <a:pPr algn="ctr"/>
                      <a:r>
                        <a:rPr lang="fr-FR" sz="2400" dirty="0"/>
                        <a:t>FORCES</a:t>
                      </a:r>
                    </a:p>
                  </a:txBody>
                  <a:tcPr/>
                </a:tc>
                <a:tc>
                  <a:txBody>
                    <a:bodyPr/>
                    <a:lstStyle/>
                    <a:p>
                      <a:pPr algn="ctr"/>
                      <a:r>
                        <a:rPr lang="fr-FR" sz="2400" dirty="0"/>
                        <a:t>FAIBLESSES</a:t>
                      </a:r>
                    </a:p>
                  </a:txBody>
                  <a:tcPr>
                    <a:solidFill>
                      <a:schemeClr val="accent6">
                        <a:lumMod val="75000"/>
                      </a:schemeClr>
                    </a:solidFill>
                  </a:tcPr>
                </a:tc>
                <a:extLst>
                  <a:ext uri="{0D108BD9-81ED-4DB2-BD59-A6C34878D82A}">
                    <a16:rowId xmlns:a16="http://schemas.microsoft.com/office/drawing/2014/main" val="10000"/>
                  </a:ext>
                </a:extLst>
              </a:tr>
              <a:tr h="2348139">
                <a:tc>
                  <a:txBody>
                    <a:bodyPr/>
                    <a:lstStyle/>
                    <a:p>
                      <a:pPr marL="285750" indent="-285750">
                        <a:lnSpc>
                          <a:spcPct val="100000"/>
                        </a:lnSpc>
                        <a:spcBef>
                          <a:spcPts val="0"/>
                        </a:spcBef>
                        <a:spcAft>
                          <a:spcPts val="600"/>
                        </a:spcAft>
                        <a:buFont typeface="Arial" panose="020B0604020202020204" pitchFamily="34" charset="0"/>
                        <a:buChar char="•"/>
                      </a:pPr>
                      <a:r>
                        <a:rPr lang="fr-FR" sz="1800" dirty="0"/>
                        <a:t>Démarche transversale appliquée à trois services pertinente </a:t>
                      </a:r>
                    </a:p>
                    <a:p>
                      <a:pPr marL="285750" indent="-285750">
                        <a:lnSpc>
                          <a:spcPct val="100000"/>
                        </a:lnSpc>
                        <a:spcBef>
                          <a:spcPts val="0"/>
                        </a:spcBef>
                        <a:spcAft>
                          <a:spcPts val="600"/>
                        </a:spcAft>
                        <a:buFont typeface="Arial" panose="020B0604020202020204" pitchFamily="34" charset="0"/>
                        <a:buChar char="•"/>
                      </a:pPr>
                      <a:r>
                        <a:rPr lang="fr-FR" sz="1800" dirty="0"/>
                        <a:t>Bonne adaptation du personnel malgré les changements et les contraintes temps</a:t>
                      </a:r>
                    </a:p>
                    <a:p>
                      <a:pPr marL="285750" indent="-285750" algn="just">
                        <a:lnSpc>
                          <a:spcPct val="100000"/>
                        </a:lnSpc>
                        <a:spcBef>
                          <a:spcPts val="0"/>
                        </a:spcBef>
                        <a:spcAft>
                          <a:spcPts val="600"/>
                        </a:spcAft>
                        <a:buFont typeface="Arial" panose="020B0604020202020204" pitchFamily="34" charset="0"/>
                        <a:buChar char="•"/>
                      </a:pPr>
                      <a:r>
                        <a:rPr lang="fr-FR" sz="1800" dirty="0"/>
                        <a:t>Contribution des bénéficiaires bien acceptée </a:t>
                      </a:r>
                    </a:p>
                  </a:txBody>
                  <a:tcPr/>
                </a:tc>
                <a:tc>
                  <a:txBody>
                    <a:bodyPr/>
                    <a:lstStyle/>
                    <a:p>
                      <a:pPr marL="285750" indent="-285750">
                        <a:lnSpc>
                          <a:spcPct val="100000"/>
                        </a:lnSpc>
                        <a:spcBef>
                          <a:spcPts val="0"/>
                        </a:spcBef>
                        <a:spcAft>
                          <a:spcPts val="600"/>
                        </a:spcAft>
                        <a:buFont typeface="Arial" panose="020B0604020202020204" pitchFamily="34" charset="0"/>
                        <a:buChar char="•"/>
                      </a:pPr>
                      <a:r>
                        <a:rPr lang="fr-FR" sz="1800" dirty="0"/>
                        <a:t>Turnover du personnel affectant la continuité de la bonne pratique</a:t>
                      </a:r>
                    </a:p>
                    <a:p>
                      <a:pPr marL="285750" indent="-285750">
                        <a:lnSpc>
                          <a:spcPct val="100000"/>
                        </a:lnSpc>
                        <a:spcBef>
                          <a:spcPts val="0"/>
                        </a:spcBef>
                        <a:spcAft>
                          <a:spcPts val="600"/>
                        </a:spcAft>
                        <a:buFont typeface="Arial" panose="020B0604020202020204" pitchFamily="34" charset="0"/>
                        <a:buChar char="•"/>
                      </a:pPr>
                      <a:r>
                        <a:rPr lang="fr-FR" sz="1800" dirty="0"/>
                        <a:t>Suivi de</a:t>
                      </a:r>
                      <a:r>
                        <a:rPr lang="fr-FR" sz="1800" baseline="0" dirty="0"/>
                        <a:t> l’équipe du</a:t>
                      </a:r>
                      <a:r>
                        <a:rPr lang="fr-FR" sz="1800" dirty="0"/>
                        <a:t> ministère et du district sanitaire insuffisant</a:t>
                      </a:r>
                    </a:p>
                    <a:p>
                      <a:pPr marL="285750" indent="-285750">
                        <a:lnSpc>
                          <a:spcPct val="100000"/>
                        </a:lnSpc>
                        <a:spcBef>
                          <a:spcPts val="0"/>
                        </a:spcBef>
                        <a:spcAft>
                          <a:spcPts val="600"/>
                        </a:spcAft>
                        <a:buFont typeface="Arial" panose="020B0604020202020204" pitchFamily="34" charset="0"/>
                        <a:buChar char="•"/>
                      </a:pPr>
                      <a:r>
                        <a:rPr lang="fr-FR" sz="1800" dirty="0"/>
                        <a:t>Pérennisation </a:t>
                      </a:r>
                      <a:r>
                        <a:rPr lang="fr-FR" sz="1800" dirty="0" smtClean="0"/>
                        <a:t>de</a:t>
                      </a:r>
                      <a:r>
                        <a:rPr lang="fr-FR" sz="1800" baseline="0" dirty="0" smtClean="0"/>
                        <a:t> l’application du protocole</a:t>
                      </a:r>
                      <a:r>
                        <a:rPr lang="fr-FR" sz="1800" dirty="0" smtClean="0"/>
                        <a:t> </a:t>
                      </a:r>
                      <a:r>
                        <a:rPr lang="fr-FR" sz="1800" dirty="0"/>
                        <a:t>constituant un défi </a:t>
                      </a:r>
                      <a:r>
                        <a:rPr lang="fr-FR" sz="1800" dirty="0" smtClean="0"/>
                        <a:t>majeur face aux</a:t>
                      </a:r>
                      <a:r>
                        <a:rPr lang="fr-FR" sz="1800" baseline="0" dirty="0" smtClean="0"/>
                        <a:t> directives contraires des autres projets/entités</a:t>
                      </a:r>
                      <a:endParaRPr lang="fr-FR" sz="1800" dirty="0"/>
                    </a:p>
                  </a:txBody>
                  <a:tcPr/>
                </a:tc>
                <a:extLst>
                  <a:ext uri="{0D108BD9-81ED-4DB2-BD59-A6C34878D82A}">
                    <a16:rowId xmlns:a16="http://schemas.microsoft.com/office/drawing/2014/main" val="10001"/>
                  </a:ext>
                </a:extLst>
              </a:tr>
            </a:tbl>
          </a:graphicData>
        </a:graphic>
      </p:graphicFrame>
      <p:graphicFrame>
        <p:nvGraphicFramePr>
          <p:cNvPr id="23" name="Tableau 22"/>
          <p:cNvGraphicFramePr>
            <a:graphicFrameLocks noGrp="1"/>
          </p:cNvGraphicFramePr>
          <p:nvPr>
            <p:extLst/>
          </p:nvPr>
        </p:nvGraphicFramePr>
        <p:xfrm>
          <a:off x="883881" y="3906727"/>
          <a:ext cx="7792204" cy="2377440"/>
        </p:xfrm>
        <a:graphic>
          <a:graphicData uri="http://schemas.openxmlformats.org/drawingml/2006/table">
            <a:tbl>
              <a:tblPr firstRow="1" bandRow="1">
                <a:tableStyleId>{5C22544A-7EE6-4342-B048-85BDC9FD1C3A}</a:tableStyleId>
              </a:tblPr>
              <a:tblGrid>
                <a:gridCol w="3760127">
                  <a:extLst>
                    <a:ext uri="{9D8B030D-6E8A-4147-A177-3AD203B41FA5}">
                      <a16:colId xmlns:a16="http://schemas.microsoft.com/office/drawing/2014/main" val="20000"/>
                    </a:ext>
                  </a:extLst>
                </a:gridCol>
                <a:gridCol w="4032077">
                  <a:extLst>
                    <a:ext uri="{9D8B030D-6E8A-4147-A177-3AD203B41FA5}">
                      <a16:colId xmlns:a16="http://schemas.microsoft.com/office/drawing/2014/main" val="20001"/>
                    </a:ext>
                  </a:extLst>
                </a:gridCol>
              </a:tblGrid>
              <a:tr h="191359">
                <a:tc>
                  <a:txBody>
                    <a:bodyPr/>
                    <a:lstStyle/>
                    <a:p>
                      <a:pPr algn="ctr"/>
                      <a:r>
                        <a:rPr lang="fr-FR" sz="2400" dirty="0"/>
                        <a:t>OPPORTUNITES</a:t>
                      </a:r>
                    </a:p>
                  </a:txBody>
                  <a:tcPr/>
                </a:tc>
                <a:tc>
                  <a:txBody>
                    <a:bodyPr/>
                    <a:lstStyle/>
                    <a:p>
                      <a:pPr algn="ctr"/>
                      <a:r>
                        <a:rPr lang="fr-FR" sz="2400" dirty="0"/>
                        <a:t>MENACES</a:t>
                      </a:r>
                    </a:p>
                  </a:txBody>
                  <a:tcPr>
                    <a:solidFill>
                      <a:schemeClr val="accent6">
                        <a:lumMod val="75000"/>
                      </a:schemeClr>
                    </a:solidFill>
                  </a:tcPr>
                </a:tc>
                <a:extLst>
                  <a:ext uri="{0D108BD9-81ED-4DB2-BD59-A6C34878D82A}">
                    <a16:rowId xmlns:a16="http://schemas.microsoft.com/office/drawing/2014/main" val="10000"/>
                  </a:ext>
                </a:extLst>
              </a:tr>
              <a:tr h="1752857">
                <a:tc>
                  <a:txBody>
                    <a:bodyPr/>
                    <a:lstStyle/>
                    <a:p>
                      <a:pPr marL="342900" indent="-342900">
                        <a:lnSpc>
                          <a:spcPct val="100000"/>
                        </a:lnSpc>
                        <a:spcAft>
                          <a:spcPts val="0"/>
                        </a:spcAft>
                        <a:buFont typeface="Arial" panose="020B0604020202020204" pitchFamily="34" charset="0"/>
                        <a:buChar char="•"/>
                      </a:pPr>
                      <a:r>
                        <a:rPr lang="fr-FR" sz="2000" dirty="0"/>
                        <a:t>Elargissement à</a:t>
                      </a:r>
                      <a:r>
                        <a:rPr lang="fr-FR" sz="2000" baseline="0" dirty="0"/>
                        <a:t> d’autres districts et régions de Madagascar</a:t>
                      </a:r>
                      <a:endParaRPr lang="fr-FR" sz="2000" dirty="0"/>
                    </a:p>
                  </a:txBody>
                  <a:tcPr/>
                </a:tc>
                <a:tc>
                  <a:txBody>
                    <a:bodyPr/>
                    <a:lstStyle/>
                    <a:p>
                      <a:pPr marL="285750" indent="-285750">
                        <a:lnSpc>
                          <a:spcPct val="100000"/>
                        </a:lnSpc>
                        <a:spcBef>
                          <a:spcPts val="0"/>
                        </a:spcBef>
                        <a:spcAft>
                          <a:spcPts val="0"/>
                        </a:spcAft>
                        <a:buFont typeface="Arial" panose="020B0604020202020204" pitchFamily="34" charset="0"/>
                        <a:buChar char="•"/>
                        <a:defRPr sz="2400"/>
                      </a:pPr>
                      <a:r>
                        <a:rPr lang="fr-FR" sz="2000" dirty="0"/>
                        <a:t>Contribution des bénéficiaires pouvant être prise comme en contradiction avec la politique de gratuité des soins</a:t>
                      </a:r>
                    </a:p>
                    <a:p>
                      <a:pPr marL="285750" indent="-285750">
                        <a:lnSpc>
                          <a:spcPct val="100000"/>
                        </a:lnSpc>
                        <a:spcBef>
                          <a:spcPts val="0"/>
                        </a:spcBef>
                        <a:spcAft>
                          <a:spcPts val="0"/>
                        </a:spcAft>
                        <a:buFont typeface="Arial" panose="020B0604020202020204" pitchFamily="34" charset="0"/>
                        <a:buChar char="•"/>
                        <a:defRPr sz="2400"/>
                      </a:pPr>
                      <a:r>
                        <a:rPr lang="fr-FR" sz="2000" dirty="0"/>
                        <a:t>Exigence de rigueur se dilue dans le temps</a:t>
                      </a:r>
                    </a:p>
                  </a:txBody>
                  <a:tcPr/>
                </a:tc>
                <a:extLst>
                  <a:ext uri="{0D108BD9-81ED-4DB2-BD59-A6C34878D82A}">
                    <a16:rowId xmlns:a16="http://schemas.microsoft.com/office/drawing/2014/main" val="10001"/>
                  </a:ext>
                </a:extLst>
              </a:tr>
            </a:tbl>
          </a:graphicData>
        </a:graphic>
      </p:graphicFrame>
      <p:pic>
        <p:nvPicPr>
          <p:cNvPr id="9" name="Image 8">
            <a:extLst>
              <a:ext uri="{FF2B5EF4-FFF2-40B4-BE49-F238E27FC236}">
                <a16:creationId xmlns:a16="http://schemas.microsoft.com/office/drawing/2014/main" id="{EB850D49-8DC1-E645-B9C8-477D136905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6021288"/>
            <a:ext cx="836712" cy="836712"/>
          </a:xfrm>
          <a:prstGeom prst="rect">
            <a:avLst/>
          </a:prstGeom>
        </p:spPr>
      </p:pic>
    </p:spTree>
    <p:extLst>
      <p:ext uri="{BB962C8B-B14F-4D97-AF65-F5344CB8AC3E}">
        <p14:creationId xmlns:p14="http://schemas.microsoft.com/office/powerpoint/2010/main" val="60410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0543" y="4911303"/>
            <a:ext cx="7772400" cy="1470025"/>
          </a:xfrm>
        </p:spPr>
        <p:txBody>
          <a:bodyPr>
            <a:normAutofit/>
          </a:bodyPr>
          <a:lstStyle/>
          <a:p>
            <a:r>
              <a:rPr lang="fr-FR" sz="3600" b="1" dirty="0" smtClean="0">
                <a:solidFill>
                  <a:srgbClr val="0070C0"/>
                </a:solidFill>
              </a:rPr>
              <a:t>1. PRECONISATIONS DE L’OMS</a:t>
            </a:r>
            <a:endParaRPr lang="fr-FR" sz="3600" b="1" dirty="0">
              <a:solidFill>
                <a:srgbClr val="0070C0"/>
              </a:solidFill>
            </a:endParaRP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E:\D - LAETITIA - DONNEES\DISQUE D\AOI\Projet AFD_AOI - Phase II\FLUORATION du SEL\COMMUNICATION\Photos illustration\kio3kf.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1475656" y="0"/>
            <a:ext cx="5688631" cy="4968552"/>
          </a:xfrm>
          <a:prstGeom prst="rect">
            <a:avLst/>
          </a:prstGeom>
          <a:noFill/>
          <a:ln>
            <a:noFill/>
          </a:ln>
        </p:spPr>
      </p:pic>
    </p:spTree>
    <p:extLst>
      <p:ext uri="{BB962C8B-B14F-4D97-AF65-F5344CB8AC3E}">
        <p14:creationId xmlns:p14="http://schemas.microsoft.com/office/powerpoint/2010/main" val="1424241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D - LAETITIA - DONNEES\DISQUE D\AOI\Projet AFD_AOI - Phase II\PHOTO\aoi\Ambohimangakely 27 mai 2020 select\05-IMG_49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1390" y="4583498"/>
            <a:ext cx="2295252" cy="159200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30170" y="1052736"/>
            <a:ext cx="6582214" cy="3530762"/>
          </a:xfrm>
        </p:spPr>
        <p:txBody>
          <a:bodyPr>
            <a:normAutofit/>
          </a:bodyPr>
          <a:lstStyle/>
          <a:p>
            <a:pPr marL="0" indent="0">
              <a:buNone/>
            </a:pPr>
            <a:r>
              <a:rPr lang="fr-FR" sz="2000" dirty="0" smtClean="0"/>
              <a:t>Poursuite des protocoles PILS mis en place par les 9 CSB/CHRD de la première phase  du projet :</a:t>
            </a:r>
          </a:p>
          <a:p>
            <a:pPr lvl="1"/>
            <a:r>
              <a:rPr lang="fr-FR" sz="1600" dirty="0"/>
              <a:t>C</a:t>
            </a:r>
            <a:r>
              <a:rPr lang="fr-FR" sz="1600" dirty="0" smtClean="0"/>
              <a:t>onditionnement en set par patient des instruments, </a:t>
            </a:r>
          </a:p>
          <a:p>
            <a:pPr lvl="1"/>
            <a:r>
              <a:rPr lang="fr-FR" sz="1600" dirty="0"/>
              <a:t>T</a:t>
            </a:r>
            <a:r>
              <a:rPr lang="fr-FR" sz="1600" dirty="0" smtClean="0"/>
              <a:t>raitement de l’instrumentation à l’autoclave après lavage au détergent, </a:t>
            </a:r>
          </a:p>
          <a:p>
            <a:pPr lvl="1"/>
            <a:r>
              <a:rPr lang="fr-FR" sz="1600" dirty="0" smtClean="0"/>
              <a:t>Utilisation de serviettes à un seul usage pour les mains et les surfaces hautes</a:t>
            </a:r>
          </a:p>
          <a:p>
            <a:pPr lvl="1"/>
            <a:r>
              <a:rPr lang="fr-FR" sz="1600" dirty="0" smtClean="0"/>
              <a:t>Tri des déchets et incinération des déchets souillés</a:t>
            </a:r>
          </a:p>
          <a:p>
            <a:pPr lvl="1"/>
            <a:r>
              <a:rPr lang="fr-FR" sz="1600" dirty="0" smtClean="0"/>
              <a:t>Nettoyage quotidien du sol</a:t>
            </a:r>
          </a:p>
          <a:p>
            <a:pPr lvl="1"/>
            <a:r>
              <a:rPr lang="fr-FR" sz="1600" dirty="0" smtClean="0"/>
              <a:t>Produits d’entretien et consommables disponibles</a:t>
            </a:r>
          </a:p>
          <a:p>
            <a:pPr lvl="1"/>
            <a:r>
              <a:rPr lang="fr-FR" sz="1600" dirty="0" smtClean="0"/>
              <a:t>Pérennisation du système à travers une bonne gestion de la participation des bénéficiaires</a:t>
            </a:r>
            <a:endParaRPr lang="fr-FR" sz="2000" dirty="0" smtClean="0"/>
          </a:p>
          <a:p>
            <a:endParaRPr lang="fr-FR" sz="1600" dirty="0"/>
          </a:p>
        </p:txBody>
      </p:sp>
      <p:pic>
        <p:nvPicPr>
          <p:cNvPr id="4"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a:bodyPr>
          <a:lstStyle/>
          <a:p>
            <a:pPr algn="ctr"/>
            <a:r>
              <a:rPr lang="fr-FR" sz="3200" dirty="0" smtClean="0">
                <a:solidFill>
                  <a:schemeClr val="bg1"/>
                </a:solidFill>
              </a:rPr>
              <a:t>OS2 – 2. Sécurité des soins dans les CSB (1</a:t>
            </a:r>
            <a:r>
              <a:rPr lang="fr-FR" sz="3200" baseline="30000" dirty="0" smtClean="0">
                <a:solidFill>
                  <a:schemeClr val="bg1"/>
                </a:solidFill>
              </a:rPr>
              <a:t>ère</a:t>
            </a:r>
            <a:r>
              <a:rPr lang="fr-FR" sz="3200" dirty="0" smtClean="0">
                <a:solidFill>
                  <a:schemeClr val="bg1"/>
                </a:solidFill>
              </a:rPr>
              <a:t> phase)</a:t>
            </a:r>
            <a:endParaRPr lang="fr-FR" sz="3200" dirty="0">
              <a:solidFill>
                <a:schemeClr val="bg1"/>
              </a:solidFill>
            </a:endParaRPr>
          </a:p>
        </p:txBody>
      </p:sp>
      <p:pic>
        <p:nvPicPr>
          <p:cNvPr id="4098" name="Picture 2" descr="E:\D - LAETITIA - DONNEES\DISQUE D\AOI\Projet AFD_AOI - Phase II\PHOTO\aoi 2\1-IMG_51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5262" y="1196752"/>
            <a:ext cx="2181380" cy="151605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D - LAETITIA - DONNEES\DISQUE D\AOI\Projet AFD_AOI - Phase II\PHOTO\aoi\Ivato 29 mai 2020 select\16-IMG_52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52704" y="2904566"/>
            <a:ext cx="2295252" cy="1530168"/>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p:cNvSpPr txBox="1">
            <a:spLocks/>
          </p:cNvSpPr>
          <p:nvPr/>
        </p:nvSpPr>
        <p:spPr>
          <a:xfrm>
            <a:off x="611560" y="6381328"/>
            <a:ext cx="7740352" cy="4403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b="1" dirty="0" smtClean="0"/>
              <a:t>Photos prises lors d’une supervision conjointe AOI - SSOABD en mai 2020  au CSB2 </a:t>
            </a:r>
            <a:r>
              <a:rPr lang="fr-FR" sz="2000" b="1" dirty="0" err="1" smtClean="0"/>
              <a:t>Ambohitrimanjaka</a:t>
            </a:r>
            <a:r>
              <a:rPr lang="fr-FR" sz="2000" b="1" dirty="0" smtClean="0"/>
              <a:t>, CSB2 </a:t>
            </a:r>
            <a:r>
              <a:rPr lang="fr-FR" sz="2000" b="1" dirty="0" err="1" smtClean="0"/>
              <a:t>Ivato</a:t>
            </a:r>
            <a:r>
              <a:rPr lang="fr-FR" sz="2000" b="1" dirty="0" smtClean="0"/>
              <a:t> et CSB2 </a:t>
            </a:r>
            <a:r>
              <a:rPr lang="fr-FR" sz="2000" b="1" dirty="0" err="1" smtClean="0"/>
              <a:t>Ambohimangakely</a:t>
            </a:r>
            <a:r>
              <a:rPr lang="fr-FR" sz="2000" b="1" dirty="0" smtClean="0"/>
              <a:t> </a:t>
            </a:r>
            <a:endParaRPr lang="fr-FR" sz="1600" b="1" dirty="0" smtClean="0"/>
          </a:p>
          <a:p>
            <a:endParaRPr lang="fr-FR" sz="2000" dirty="0" smtClean="0"/>
          </a:p>
          <a:p>
            <a:endParaRPr lang="fr-FR" sz="1600" dirty="0"/>
          </a:p>
        </p:txBody>
      </p:sp>
      <p:pic>
        <p:nvPicPr>
          <p:cNvPr id="1026" name="Picture 2" descr="E:\D - LAETITIA - DONNEES\DISQUE D\AOI\Projet AFD_AOI - Phase II\PHOTO\aoi\Ambohimangakely 27 mai 2020 select\13-IMG_497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39752" y="4544311"/>
            <a:ext cx="2638476" cy="175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646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 - LAETITIA - DONNEES\DISQUE D\AOI\Projet AFD_AOI - Phase II\PILS\PILS Ambatolampy\SUIVI Ambatolampy\Suivi mai à juillet 2019 - vague 1 et 2\ambohipihaonana 1\02-IMG_716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7763" y="4077072"/>
            <a:ext cx="3242176" cy="216145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51186" y="1087975"/>
            <a:ext cx="5112902" cy="5733872"/>
          </a:xfrm>
        </p:spPr>
        <p:txBody>
          <a:bodyPr>
            <a:noAutofit/>
          </a:bodyPr>
          <a:lstStyle/>
          <a:p>
            <a:pPr>
              <a:spcBef>
                <a:spcPts val="0"/>
              </a:spcBef>
              <a:spcAft>
                <a:spcPts val="600"/>
              </a:spcAft>
            </a:pPr>
            <a:r>
              <a:rPr lang="fr-FR" sz="1800" dirty="0" smtClean="0"/>
              <a:t>Formation groupée au niveau du district pour les 24 chefs CSB - 22 CSB appuyés pour l’assainissement de leur CSB (dotation de peinture)</a:t>
            </a:r>
          </a:p>
          <a:p>
            <a:pPr>
              <a:spcBef>
                <a:spcPts val="0"/>
              </a:spcBef>
              <a:spcAft>
                <a:spcPts val="600"/>
              </a:spcAft>
            </a:pPr>
            <a:r>
              <a:rPr lang="fr-FR" sz="1800" dirty="0" smtClean="0">
                <a:solidFill>
                  <a:schemeClr val="tx2">
                    <a:lumMod val="75000"/>
                  </a:schemeClr>
                </a:solidFill>
              </a:rPr>
              <a:t>20 CSB / 24 </a:t>
            </a:r>
            <a:r>
              <a:rPr lang="fr-FR" sz="1800" dirty="0">
                <a:solidFill>
                  <a:schemeClr val="tx2">
                    <a:lumMod val="75000"/>
                  </a:schemeClr>
                </a:solidFill>
              </a:rPr>
              <a:t>formés </a:t>
            </a:r>
            <a:r>
              <a:rPr lang="fr-FR" sz="1800" dirty="0" smtClean="0">
                <a:solidFill>
                  <a:schemeClr val="tx2">
                    <a:lumMod val="75000"/>
                  </a:schemeClr>
                </a:solidFill>
              </a:rPr>
              <a:t>: Formation </a:t>
            </a:r>
            <a:r>
              <a:rPr lang="fr-FR" sz="1800" dirty="0">
                <a:solidFill>
                  <a:schemeClr val="tx2">
                    <a:lumMod val="75000"/>
                  </a:schemeClr>
                </a:solidFill>
              </a:rPr>
              <a:t>sur site du CSB, pour l’ensemble </a:t>
            </a:r>
            <a:r>
              <a:rPr lang="fr-FR" sz="1800" dirty="0" smtClean="0">
                <a:solidFill>
                  <a:schemeClr val="tx2">
                    <a:lumMod val="75000"/>
                  </a:schemeClr>
                </a:solidFill>
              </a:rPr>
              <a:t>du personnel (4 vagues de formation depuis jan 2019)  </a:t>
            </a:r>
          </a:p>
          <a:p>
            <a:pPr>
              <a:spcBef>
                <a:spcPts val="0"/>
              </a:spcBef>
              <a:spcAft>
                <a:spcPts val="600"/>
              </a:spcAft>
            </a:pPr>
            <a:r>
              <a:rPr lang="fr-FR" sz="1800" dirty="0" smtClean="0"/>
              <a:t>20 </a:t>
            </a:r>
            <a:r>
              <a:rPr lang="fr-FR" sz="1800" dirty="0"/>
              <a:t>CSB / 24 </a:t>
            </a:r>
            <a:r>
              <a:rPr lang="fr-FR" sz="1800" dirty="0" smtClean="0"/>
              <a:t>équipés en matériels de base (bacs de trempage, armoires vitrées pour le stockage des instruments, champs en tissu pour sets d’instruments, lots de serviettes, bombonnes d’eau pour le lavage des mains, matériels pour le nettoyage, …)</a:t>
            </a:r>
          </a:p>
          <a:p>
            <a:pPr>
              <a:spcBef>
                <a:spcPts val="0"/>
              </a:spcBef>
              <a:spcAft>
                <a:spcPts val="600"/>
              </a:spcAft>
            </a:pPr>
            <a:r>
              <a:rPr lang="fr-FR" sz="1800" dirty="0" smtClean="0">
                <a:solidFill>
                  <a:schemeClr val="tx2">
                    <a:lumMod val="75000"/>
                  </a:schemeClr>
                </a:solidFill>
              </a:rPr>
              <a:t>10 CSB réhabilités (salle de stérilisation, salle d’accouchement, salle de soins)</a:t>
            </a:r>
          </a:p>
          <a:p>
            <a:pPr>
              <a:spcBef>
                <a:spcPts val="0"/>
              </a:spcBef>
              <a:spcAft>
                <a:spcPts val="600"/>
              </a:spcAft>
            </a:pPr>
            <a:r>
              <a:rPr lang="fr-FR" sz="1800" dirty="0"/>
              <a:t>Suivi conjoint (AOI + équipe district sanitaire) de </a:t>
            </a:r>
            <a:r>
              <a:rPr lang="fr-FR" sz="1800" dirty="0" smtClean="0"/>
              <a:t>20 </a:t>
            </a:r>
            <a:r>
              <a:rPr lang="fr-FR" sz="1800" dirty="0"/>
              <a:t>CSB formés</a:t>
            </a:r>
          </a:p>
          <a:p>
            <a:pPr>
              <a:spcBef>
                <a:spcPts val="0"/>
              </a:spcBef>
              <a:spcAft>
                <a:spcPts val="600"/>
              </a:spcAft>
            </a:pPr>
            <a:r>
              <a:rPr lang="fr-FR" sz="1800" dirty="0">
                <a:solidFill>
                  <a:schemeClr val="tx2">
                    <a:lumMod val="75000"/>
                  </a:schemeClr>
                </a:solidFill>
              </a:rPr>
              <a:t>Suivi intégré (Equipe du district sanitaire) de 20 CSB </a:t>
            </a:r>
            <a:r>
              <a:rPr lang="fr-FR" sz="1800" dirty="0" smtClean="0">
                <a:solidFill>
                  <a:schemeClr val="tx2">
                    <a:lumMod val="75000"/>
                  </a:schemeClr>
                </a:solidFill>
              </a:rPr>
              <a:t>formés</a:t>
            </a:r>
            <a:endParaRPr lang="fr-FR" sz="1800" dirty="0">
              <a:solidFill>
                <a:schemeClr val="tx2">
                  <a:lumMod val="75000"/>
                </a:schemeClr>
              </a:solidFill>
            </a:endParaRPr>
          </a:p>
        </p:txBody>
      </p:sp>
      <p:pic>
        <p:nvPicPr>
          <p:cNvPr id="4"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dirty="0" smtClean="0">
                <a:solidFill>
                  <a:schemeClr val="bg1"/>
                </a:solidFill>
              </a:rPr>
              <a:t>APPROCHE DISTRICT - </a:t>
            </a:r>
            <a:r>
              <a:rPr lang="fr-FR" sz="3200" dirty="0" err="1" smtClean="0">
                <a:solidFill>
                  <a:schemeClr val="bg1"/>
                </a:solidFill>
              </a:rPr>
              <a:t>Ambatolampy</a:t>
            </a:r>
            <a:endParaRPr lang="fr-FR" sz="3200" dirty="0">
              <a:solidFill>
                <a:schemeClr val="bg1"/>
              </a:solidFill>
            </a:endParaRPr>
          </a:p>
        </p:txBody>
      </p:sp>
      <p:sp>
        <p:nvSpPr>
          <p:cNvPr id="9" name="Espace réservé du contenu 2"/>
          <p:cNvSpPr txBox="1">
            <a:spLocks/>
          </p:cNvSpPr>
          <p:nvPr/>
        </p:nvSpPr>
        <p:spPr>
          <a:xfrm>
            <a:off x="5533247" y="6227781"/>
            <a:ext cx="3215217" cy="5940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fr-FR" sz="1600" b="1" u="sng" dirty="0" smtClean="0"/>
              <a:t>Photo</a:t>
            </a:r>
            <a:r>
              <a:rPr lang="fr-FR" sz="1600" b="1" dirty="0" smtClean="0"/>
              <a:t> : Suivi conjoint en juillet 2019,  avec le MI d’</a:t>
            </a:r>
            <a:r>
              <a:rPr lang="fr-FR" sz="1600" b="1" dirty="0" err="1" smtClean="0"/>
              <a:t>Ambatolampy</a:t>
            </a:r>
            <a:r>
              <a:rPr lang="fr-FR" sz="1600" b="1" dirty="0" smtClean="0"/>
              <a:t> </a:t>
            </a:r>
          </a:p>
        </p:txBody>
      </p:sp>
      <p:pic>
        <p:nvPicPr>
          <p:cNvPr id="6147" name="Picture 3" descr="E:\D - LAETITIA - DONNEES\DISQUE D\AOI\Projet AFD_AOI - Phase II\PILS\PILS Ambatolampy\Réunion SDSP Ambatolampy - 31 oct 18\photos AOI\33-IMG_872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47763" y="1052736"/>
            <a:ext cx="3496237" cy="2290087"/>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2"/>
          <p:cNvSpPr txBox="1">
            <a:spLocks/>
          </p:cNvSpPr>
          <p:nvPr/>
        </p:nvSpPr>
        <p:spPr>
          <a:xfrm>
            <a:off x="5647762" y="3284984"/>
            <a:ext cx="3473135" cy="5940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1200"/>
              </a:spcAft>
              <a:buNone/>
            </a:pPr>
            <a:r>
              <a:rPr lang="fr-FR" sz="1600" b="1" u="sng" dirty="0" smtClean="0"/>
              <a:t>Photo</a:t>
            </a:r>
            <a:r>
              <a:rPr lang="fr-FR" sz="1600" b="1" dirty="0" smtClean="0"/>
              <a:t> : Formation groupée en décembre 2018</a:t>
            </a:r>
          </a:p>
        </p:txBody>
      </p:sp>
    </p:spTree>
    <p:extLst>
      <p:ext uri="{BB962C8B-B14F-4D97-AF65-F5344CB8AC3E}">
        <p14:creationId xmlns:p14="http://schemas.microsoft.com/office/powerpoint/2010/main" val="3849559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2015" y="1916832"/>
            <a:ext cx="8936786" cy="2304256"/>
          </a:xfrm>
          <a:solidFill>
            <a:srgbClr val="009242"/>
          </a:solidFill>
        </p:spPr>
        <p:txBody>
          <a:bodyPr>
            <a:normAutofit/>
          </a:bodyPr>
          <a:lstStyle/>
          <a:p>
            <a:pPr algn="ctr">
              <a:spcBef>
                <a:spcPts val="1800"/>
              </a:spcBef>
              <a:spcAft>
                <a:spcPts val="2400"/>
              </a:spcAft>
            </a:pPr>
            <a:r>
              <a:rPr lang="fr-FR" sz="4800" dirty="0" smtClean="0">
                <a:solidFill>
                  <a:srgbClr val="FF0000"/>
                </a:solidFill>
                <a:effectLst>
                  <a:outerShdw blurRad="38100" dist="38100" dir="2700000" algn="tl">
                    <a:srgbClr val="000000">
                      <a:alpha val="43137"/>
                    </a:srgbClr>
                  </a:outerShdw>
                </a:effectLst>
              </a:rPr>
              <a:t>APPROCHE  DISTRICT</a:t>
            </a:r>
            <a:br>
              <a:rPr lang="fr-FR" sz="4800" dirty="0" smtClean="0">
                <a:solidFill>
                  <a:srgbClr val="FF0000"/>
                </a:solidFill>
                <a:effectLst>
                  <a:outerShdw blurRad="38100" dist="38100" dir="2700000" algn="tl">
                    <a:srgbClr val="000000">
                      <a:alpha val="43137"/>
                    </a:srgbClr>
                  </a:outerShdw>
                </a:effectLst>
              </a:rPr>
            </a:br>
            <a:r>
              <a:rPr lang="fr-FR" sz="3600" dirty="0" smtClean="0">
                <a:solidFill>
                  <a:schemeClr val="bg1"/>
                </a:solidFill>
              </a:rPr>
              <a:t>POURQUOI, COMMENT, QUELS RESULTATS?</a:t>
            </a:r>
            <a:endParaRPr lang="fr-FR" sz="3600" dirty="0">
              <a:solidFill>
                <a:schemeClr val="bg1"/>
              </a:solidFill>
            </a:endParaRPr>
          </a:p>
        </p:txBody>
      </p:sp>
    </p:spTree>
    <p:extLst>
      <p:ext uri="{BB962C8B-B14F-4D97-AF65-F5344CB8AC3E}">
        <p14:creationId xmlns:p14="http://schemas.microsoft.com/office/powerpoint/2010/main" val="3356245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7520" y="1359702"/>
            <a:ext cx="4269668" cy="1728192"/>
          </a:xfrm>
        </p:spPr>
        <p:txBody>
          <a:bodyPr>
            <a:noAutofit/>
          </a:bodyPr>
          <a:lstStyle/>
          <a:p>
            <a:pPr>
              <a:buFont typeface="Wingdings" panose="05000000000000000000" pitchFamily="2" charset="2"/>
              <a:buChar char="Ø"/>
            </a:pPr>
            <a:r>
              <a:rPr lang="fr-FR" sz="2000" dirty="0"/>
              <a:t>R</a:t>
            </a:r>
            <a:r>
              <a:rPr lang="fr-FR" sz="2000" dirty="0" smtClean="0"/>
              <a:t>épondre </a:t>
            </a:r>
            <a:r>
              <a:rPr lang="fr-FR" sz="2000" dirty="0"/>
              <a:t>à la demande  du </a:t>
            </a:r>
            <a:r>
              <a:rPr lang="fr-FR" sz="2000" dirty="0" smtClean="0"/>
              <a:t>Médecin Inspecteur </a:t>
            </a:r>
            <a:r>
              <a:rPr lang="fr-FR" sz="2000" dirty="0"/>
              <a:t>d’</a:t>
            </a:r>
            <a:r>
              <a:rPr lang="fr-FR" sz="2000" dirty="0" err="1"/>
              <a:t>Ambatolampy</a:t>
            </a:r>
            <a:r>
              <a:rPr lang="fr-FR" sz="2000" dirty="0"/>
              <a:t>, le district </a:t>
            </a:r>
            <a:r>
              <a:rPr lang="fr-FR" sz="2000" dirty="0" smtClean="0"/>
              <a:t>de rattachement du CSB2 </a:t>
            </a:r>
            <a:r>
              <a:rPr lang="fr-FR" sz="2000" dirty="0" err="1" smtClean="0"/>
              <a:t>Behenjy</a:t>
            </a:r>
            <a:endParaRPr lang="fr-FR" sz="2000" dirty="0" smtClean="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POURQUOI ?</a:t>
            </a:r>
            <a:endParaRPr lang="fr-FR" sz="3200" b="1" dirty="0">
              <a:solidFill>
                <a:srgbClr val="FF0000"/>
              </a:solidFill>
              <a:effectLst>
                <a:outerShdw blurRad="38100" dist="38100" dir="2700000" algn="tl">
                  <a:srgbClr val="000000">
                    <a:alpha val="43137"/>
                  </a:srgbClr>
                </a:outerShdw>
              </a:effectLst>
            </a:endParaRPr>
          </a:p>
        </p:txBody>
      </p:sp>
      <p:pic>
        <p:nvPicPr>
          <p:cNvPr id="8196" name="Picture 4" descr="E:\D - LAETITIA - DONNEES\DISQUE D\AOI\Projet AFD AOI - Fluoration du sel &amp; amélioration santé\ANALYSE Fluor dans Eau de Boisson\Analyse Fluor Eau de Boisson - Juin 2015\Prélèvement eau et Suivi hôpitaux\IMG_62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5842" y="4380468"/>
            <a:ext cx="3588354" cy="239298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E:\D - LAETITIA - DONNEES\DISQUE D\AOI\Projet AFD AOI - Fluoration du sel &amp; amélioration santé\APPUI CHD et CSB\PHOTOS\Behenjy\DSCN205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2085" y="1092660"/>
            <a:ext cx="422447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D - LAETITIA - DONNEES\DISQUE D\AOI\Projet AFD AOI - Fluoration du sel &amp; amélioration santé\ANALYSE Fluor dans Eau de Boisson\Analyse Fluor Eau de Boisson - Juin 2015\Prélèvement eau et Suivi hôpitaux\IMG_622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7520" y="3087894"/>
            <a:ext cx="3759494" cy="234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05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634831"/>
            <a:ext cx="3240360" cy="4818505"/>
          </a:xfrm>
        </p:spPr>
        <p:txBody>
          <a:bodyPr>
            <a:normAutofit/>
          </a:bodyPr>
          <a:lstStyle/>
          <a:p>
            <a:pPr>
              <a:spcAft>
                <a:spcPts val="1200"/>
              </a:spcAft>
            </a:pPr>
            <a:r>
              <a:rPr lang="fr-FR" sz="2000" dirty="0" smtClean="0"/>
              <a:t>Tester </a:t>
            </a:r>
            <a:r>
              <a:rPr lang="fr-FR" sz="2000" dirty="0"/>
              <a:t>la mise à l’échelle sur un  territoire : </a:t>
            </a:r>
            <a:r>
              <a:rPr lang="fr-FR" sz="2000" dirty="0" smtClean="0"/>
              <a:t/>
            </a:r>
            <a:br>
              <a:rPr lang="fr-FR" sz="2000" dirty="0" smtClean="0"/>
            </a:br>
            <a:r>
              <a:rPr lang="fr-FR" sz="2000" dirty="0" smtClean="0"/>
              <a:t>District d’</a:t>
            </a:r>
            <a:r>
              <a:rPr lang="fr-FR" sz="2000" dirty="0" err="1" smtClean="0"/>
              <a:t>Ambatolampy</a:t>
            </a:r>
            <a:r>
              <a:rPr lang="fr-FR" sz="2000" dirty="0" smtClean="0"/>
              <a:t> </a:t>
            </a:r>
            <a:br>
              <a:rPr lang="fr-FR" sz="2000" dirty="0" smtClean="0"/>
            </a:br>
            <a:r>
              <a:rPr lang="fr-FR" sz="2000" dirty="0" smtClean="0"/>
              <a:t>24 CSB </a:t>
            </a:r>
            <a:br>
              <a:rPr lang="fr-FR" sz="2000" dirty="0" smtClean="0"/>
            </a:br>
            <a:r>
              <a:rPr lang="fr-FR" sz="2000" dirty="0" smtClean="0"/>
              <a:t>200 </a:t>
            </a:r>
            <a:r>
              <a:rPr lang="fr-FR" sz="2000" dirty="0"/>
              <a:t>000 </a:t>
            </a:r>
            <a:r>
              <a:rPr lang="fr-FR" sz="2000" dirty="0" smtClean="0"/>
              <a:t>habitants</a:t>
            </a:r>
          </a:p>
          <a:p>
            <a:pPr>
              <a:spcAft>
                <a:spcPts val="1200"/>
              </a:spcAft>
            </a:pPr>
            <a:r>
              <a:rPr lang="fr-FR" sz="2000" dirty="0" smtClean="0">
                <a:solidFill>
                  <a:schemeClr val="tx2">
                    <a:lumMod val="75000"/>
                  </a:schemeClr>
                </a:solidFill>
              </a:rPr>
              <a:t>Apporter </a:t>
            </a:r>
            <a:r>
              <a:rPr lang="fr-FR" sz="2000" dirty="0">
                <a:solidFill>
                  <a:schemeClr val="tx2">
                    <a:lumMod val="75000"/>
                  </a:schemeClr>
                </a:solidFill>
              </a:rPr>
              <a:t>une amélioration d’accès aux soins dans l’ultra </a:t>
            </a:r>
            <a:r>
              <a:rPr lang="fr-FR" sz="2000" dirty="0" smtClean="0">
                <a:solidFill>
                  <a:schemeClr val="tx2">
                    <a:lumMod val="75000"/>
                  </a:schemeClr>
                </a:solidFill>
              </a:rPr>
              <a:t>périphérique</a:t>
            </a:r>
          </a:p>
          <a:p>
            <a:pPr>
              <a:spcAft>
                <a:spcPts val="1200"/>
              </a:spcAft>
            </a:pPr>
            <a:r>
              <a:rPr lang="fr-FR" sz="2000" dirty="0" smtClean="0"/>
              <a:t>Sortir </a:t>
            </a:r>
            <a:r>
              <a:rPr lang="fr-FR" sz="2000" dirty="0"/>
              <a:t>les soignants de leur isolement</a:t>
            </a:r>
            <a:endParaRPr lang="fr-FR" sz="16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POURQUOI ?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pic>
        <p:nvPicPr>
          <p:cNvPr id="7170" name="Picture 2" descr="E:\D - LAETITIA - DONNEES\DISQUE D\AOI\Projet AFD_AOI - Phase II\PILS\PILS Ambatolampy\Photos\AOI - Formatio et suivi avr mai 19 intégral\suivi belambo 15 mai 2019\137-IMG_40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1920" y="1700808"/>
            <a:ext cx="5171438" cy="344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871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6289" y="1196752"/>
            <a:ext cx="8229600" cy="1440160"/>
          </a:xfrm>
        </p:spPr>
        <p:txBody>
          <a:bodyPr>
            <a:normAutofit/>
          </a:bodyPr>
          <a:lstStyle/>
          <a:p>
            <a:r>
              <a:rPr lang="fr-FR" sz="2000" dirty="0" smtClean="0"/>
              <a:t>Opportunité </a:t>
            </a:r>
            <a:r>
              <a:rPr lang="fr-FR" sz="2000" dirty="0"/>
              <a:t>d’un multi </a:t>
            </a:r>
            <a:r>
              <a:rPr lang="fr-FR" sz="2000" dirty="0" smtClean="0"/>
              <a:t>partenariat : </a:t>
            </a:r>
            <a:r>
              <a:rPr lang="fr-FR" sz="2000" dirty="0"/>
              <a:t> </a:t>
            </a:r>
            <a:endParaRPr lang="fr-FR" sz="2000" dirty="0" smtClean="0"/>
          </a:p>
          <a:p>
            <a:pPr lvl="1"/>
            <a:r>
              <a:rPr lang="fr-FR" sz="1600" dirty="0" smtClean="0"/>
              <a:t>Projet PASSOBA financé par l’Union Européenne et mise </a:t>
            </a:r>
            <a:r>
              <a:rPr lang="fr-FR" sz="1600" dirty="0"/>
              <a:t>en </a:t>
            </a:r>
            <a:r>
              <a:rPr lang="fr-FR" sz="1600" dirty="0" smtClean="0"/>
              <a:t>œuvre </a:t>
            </a:r>
            <a:r>
              <a:rPr lang="fr-FR" sz="1600" dirty="0"/>
              <a:t>par </a:t>
            </a:r>
            <a:r>
              <a:rPr lang="fr-FR" sz="1600" dirty="0" smtClean="0"/>
              <a:t>l’UNICEF et l’AFD, avec </a:t>
            </a:r>
            <a:r>
              <a:rPr lang="fr-FR" sz="1600" dirty="0"/>
              <a:t>dotation </a:t>
            </a:r>
            <a:r>
              <a:rPr lang="fr-FR" sz="1600" dirty="0" smtClean="0"/>
              <a:t>d’autoclave</a:t>
            </a:r>
          </a:p>
          <a:p>
            <a:pPr lvl="1"/>
            <a:r>
              <a:rPr lang="fr-FR" sz="1600" dirty="0" smtClean="0"/>
              <a:t>Projet FBP </a:t>
            </a:r>
            <a:r>
              <a:rPr lang="fr-FR" sz="1600" dirty="0"/>
              <a:t>financé par la </a:t>
            </a:r>
            <a:r>
              <a:rPr lang="fr-FR" sz="1600" dirty="0" smtClean="0"/>
              <a:t>Banque Mondiale (Financement Basé sur les Performances)</a:t>
            </a: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POURQUOI ?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sp>
        <p:nvSpPr>
          <p:cNvPr id="8" name="Espace réservé du contenu 2"/>
          <p:cNvSpPr txBox="1">
            <a:spLocks/>
          </p:cNvSpPr>
          <p:nvPr/>
        </p:nvSpPr>
        <p:spPr>
          <a:xfrm>
            <a:off x="518356" y="5225438"/>
            <a:ext cx="8229600" cy="8600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dirty="0" smtClean="0"/>
              <a:t>Collaboration avec plusieurs échelons du Ministère de la Santé : Niveau national (SSOABD), Niveau du District (BSD)</a:t>
            </a:r>
            <a:endParaRPr lang="fr-FR" sz="1600" dirty="0"/>
          </a:p>
        </p:txBody>
      </p:sp>
      <p:pic>
        <p:nvPicPr>
          <p:cNvPr id="9218" name="Picture 2" descr="C:\Users\LETITIA\AppData\Local\Temp\Rar$DIa4224.21479\19-IMG_476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27984" y="2636912"/>
            <a:ext cx="1858647" cy="224811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LETITIA\AppData\Local\Temp\Rar$DIa4224.25204\20-IMG_476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51712" y="2636912"/>
            <a:ext cx="1800200" cy="22481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LETITIA\AppData\Local\Temp\Rar$DIa644.13040\10-IMG_469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576" y="2636912"/>
            <a:ext cx="3398725" cy="224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833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340767"/>
            <a:ext cx="8229600" cy="2520281"/>
          </a:xfrm>
        </p:spPr>
        <p:txBody>
          <a:bodyPr>
            <a:normAutofit/>
          </a:bodyPr>
          <a:lstStyle/>
          <a:p>
            <a:r>
              <a:rPr lang="fr-FR" sz="2000" dirty="0" smtClean="0"/>
              <a:t>Amélioration </a:t>
            </a:r>
            <a:r>
              <a:rPr lang="fr-FR" sz="2000" dirty="0"/>
              <a:t>de l’accueil , de l’accès à des soins de </a:t>
            </a:r>
            <a:r>
              <a:rPr lang="fr-FR" sz="2000" dirty="0" smtClean="0"/>
              <a:t>qualité</a:t>
            </a:r>
          </a:p>
          <a:p>
            <a:r>
              <a:rPr lang="fr-FR" sz="2000" dirty="0"/>
              <a:t>Amélioration tangible de la sécurité des </a:t>
            </a:r>
            <a:r>
              <a:rPr lang="fr-FR" sz="2000" dirty="0" smtClean="0"/>
              <a:t>soins</a:t>
            </a:r>
          </a:p>
          <a:p>
            <a:r>
              <a:rPr lang="fr-FR" sz="2000" dirty="0" smtClean="0"/>
              <a:t>Meilleure collaboration entre le personnel</a:t>
            </a:r>
          </a:p>
          <a:p>
            <a:r>
              <a:rPr lang="fr-FR" sz="2000" dirty="0" smtClean="0"/>
              <a:t>Motivation de l’équipe</a:t>
            </a:r>
          </a:p>
          <a:p>
            <a:r>
              <a:rPr lang="fr-FR" sz="2000" dirty="0" smtClean="0"/>
              <a:t>Pérennisation du système à travers une gestion transparente de la contribution des bénéficiaires</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a:t>
            </a:r>
            <a:endParaRPr lang="fr-FR" sz="3200" b="1" dirty="0">
              <a:solidFill>
                <a:srgbClr val="FF0000"/>
              </a:solidFill>
              <a:effectLst>
                <a:outerShdw blurRad="38100" dist="38100" dir="2700000" algn="tl">
                  <a:srgbClr val="000000">
                    <a:alpha val="43137"/>
                  </a:srgbClr>
                </a:outerShdw>
              </a:effectLst>
            </a:endParaRPr>
          </a:p>
        </p:txBody>
      </p:sp>
      <p:pic>
        <p:nvPicPr>
          <p:cNvPr id="15362" name="Picture 2" descr="E:\D - LAETITIA - DONNEES\DISQUE D\AOI\Projet AFD_AOI - Phase II\PILS\PILS Ambatolampy\Photos\ambatolampy - suivi juil et déc 19\tsinjony 17 12 19\42-IMG_209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3717032"/>
            <a:ext cx="4608512" cy="29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768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237927"/>
            <a:ext cx="8229600" cy="822921"/>
          </a:xfrm>
        </p:spPr>
        <p:txBody>
          <a:bodyPr>
            <a:normAutofit/>
          </a:bodyPr>
          <a:lstStyle/>
          <a:p>
            <a:pPr marL="0" indent="0" algn="ctr">
              <a:buNone/>
            </a:pPr>
            <a:r>
              <a:rPr lang="fr-FR" sz="2000" dirty="0" smtClean="0"/>
              <a:t>Cas d’</a:t>
            </a:r>
            <a:r>
              <a:rPr lang="fr-FR" sz="2000" dirty="0" err="1" smtClean="0"/>
              <a:t>Ambodifarihy</a:t>
            </a:r>
            <a:r>
              <a:rPr lang="fr-FR" sz="2000" dirty="0" smtClean="0"/>
              <a:t>, CSB2 situé à 22 km (piste, non accessible en saison de pluie) du district sanitaire</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pic>
        <p:nvPicPr>
          <p:cNvPr id="8" name="Picture 2" descr="E:\D - LAETITIA - DONNEES\DISQUE D\AOI\Projet AFD_AOI - Phase II\PILS\PILS Ambatolampy\Photos\ambatolampy - suivi juil et déc 19\ambodifarihy 19 12 19\02-IMG_27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2256956"/>
            <a:ext cx="3528392" cy="235226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E:\D - LAETITIA - DONNEES\DISQUE D\AOI\Projet AFD_AOI - Phase II\PILS\PILS Ambatolampy\Photos\ambatolampy - suivi juil et déc 19\ambodifarihy 19 12 19\03-IMG_275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4391" y="2708920"/>
            <a:ext cx="4968555" cy="331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42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268760"/>
            <a:ext cx="1368152" cy="360041"/>
          </a:xfrm>
        </p:spPr>
        <p:txBody>
          <a:bodyPr>
            <a:normAutofit fontScale="92500" lnSpcReduction="10000"/>
          </a:bodyPr>
          <a:lstStyle/>
          <a:p>
            <a:pPr marL="0" indent="0" algn="ctr">
              <a:buNone/>
            </a:pPr>
            <a:r>
              <a:rPr lang="fr-FR" sz="2000" dirty="0" smtClean="0"/>
              <a:t>Avant</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sp>
        <p:nvSpPr>
          <p:cNvPr id="8" name="Espace réservé du contenu 2"/>
          <p:cNvSpPr txBox="1">
            <a:spLocks/>
          </p:cNvSpPr>
          <p:nvPr/>
        </p:nvSpPr>
        <p:spPr>
          <a:xfrm>
            <a:off x="3559550" y="2895289"/>
            <a:ext cx="1368152" cy="36004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dirty="0" smtClean="0"/>
              <a:t>Après</a:t>
            </a:r>
            <a:endParaRPr lang="fr-FR" sz="2000" dirty="0"/>
          </a:p>
        </p:txBody>
      </p:sp>
      <p:pic>
        <p:nvPicPr>
          <p:cNvPr id="9" name="Picture 2" descr="C:\Users\LETITIA\AppData\Local\Temp\Rar$DIa900.24657\6-IMG_623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78908" y="1207872"/>
            <a:ext cx="1196631" cy="1471932"/>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2"/>
          <p:cNvSpPr txBox="1">
            <a:spLocks/>
          </p:cNvSpPr>
          <p:nvPr/>
        </p:nvSpPr>
        <p:spPr>
          <a:xfrm>
            <a:off x="912584" y="1583797"/>
            <a:ext cx="1840960" cy="36004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dirty="0" smtClean="0"/>
              <a:t>(Autoclave couvert de poussière, non utilisé)</a:t>
            </a:r>
            <a:endParaRPr lang="fr-FR" sz="2000" dirty="0"/>
          </a:p>
        </p:txBody>
      </p:sp>
      <p:pic>
        <p:nvPicPr>
          <p:cNvPr id="11" name="Picture 6" descr="E:\D - LAETITIA - DONNEES\DISQUE D\AOI\Projet AFD_AOI - Phase II\PHOTO\aoi 3\après\apres salle de sté\06-IMG_276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5896" y="4831284"/>
            <a:ext cx="2329703" cy="1650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ell\Desktop\Photos\ambodifarihy 1\37-IMG_72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452" y="3623031"/>
            <a:ext cx="3206008" cy="2137339"/>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contenu 2"/>
          <p:cNvSpPr txBox="1">
            <a:spLocks/>
          </p:cNvSpPr>
          <p:nvPr/>
        </p:nvSpPr>
        <p:spPr>
          <a:xfrm>
            <a:off x="4067944" y="3245970"/>
            <a:ext cx="2273007" cy="36004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dirty="0" smtClean="0"/>
              <a:t>(Création d’une salle de stérilisation fonctionnelle et bien gérée)</a:t>
            </a:r>
            <a:endParaRPr lang="fr-FR" sz="2000" dirty="0"/>
          </a:p>
        </p:txBody>
      </p:sp>
      <p:pic>
        <p:nvPicPr>
          <p:cNvPr id="14" name="Picture 4" descr="E:\D - LAETITIA - DONNEES\DISQUE D\AOI\Projet AFD_AOI - Phase II\PILS\PILS Ambatolampy\SUIVI Ambatolampy\Suivi mai à juillet 2019 - vague 1 et 2\ambodifarihy 1\49-IMG_729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49048" y="3255330"/>
            <a:ext cx="1405727" cy="9371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E:\D - LAETITIA - DONNEES\DISQUE D\AOI\Projet AFD_AOI - Phase II\PILS\PILS Ambatolampy\SUIVI Ambatolampy\Suivi mai à juillet 2019 - vague 1 et 2\ambodifarihy 1\51-IMG_729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4075" y="4293096"/>
            <a:ext cx="2235567" cy="1490378"/>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contenu 2"/>
          <p:cNvSpPr txBox="1">
            <a:spLocks/>
          </p:cNvSpPr>
          <p:nvPr/>
        </p:nvSpPr>
        <p:spPr>
          <a:xfrm>
            <a:off x="5965599" y="1390110"/>
            <a:ext cx="2800613" cy="36004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b="1" dirty="0" smtClean="0"/>
              <a:t>Salle de stérilisation</a:t>
            </a:r>
            <a:endParaRPr lang="fr-FR" sz="2000" b="1" dirty="0"/>
          </a:p>
        </p:txBody>
      </p:sp>
    </p:spTree>
    <p:extLst>
      <p:ext uri="{BB962C8B-B14F-4D97-AF65-F5344CB8AC3E}">
        <p14:creationId xmlns:p14="http://schemas.microsoft.com/office/powerpoint/2010/main" val="1295410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pic>
        <p:nvPicPr>
          <p:cNvPr id="10247" name="Picture 7" descr="E:\D - LAETITIA - DONNEES\DISQUE D\AOI\Projet AFD_AOI - Phase II\PILS\PILS Ambatolampy\Photos\ambatolampy - suivi juil et déc 19\ambodifarihy 19 12 19\25-IMG_28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4179458"/>
            <a:ext cx="3841082" cy="2560721"/>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contenu 2"/>
          <p:cNvSpPr txBox="1">
            <a:spLocks/>
          </p:cNvSpPr>
          <p:nvPr/>
        </p:nvSpPr>
        <p:spPr>
          <a:xfrm>
            <a:off x="6076671" y="1331186"/>
            <a:ext cx="2800613" cy="57606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b="1" dirty="0" smtClean="0"/>
              <a:t>Stockage de l’instrumentation</a:t>
            </a:r>
            <a:endParaRPr lang="fr-FR" sz="2000" b="1" dirty="0"/>
          </a:p>
        </p:txBody>
      </p:sp>
      <p:sp>
        <p:nvSpPr>
          <p:cNvPr id="15" name="Espace réservé du contenu 2"/>
          <p:cNvSpPr txBox="1">
            <a:spLocks/>
          </p:cNvSpPr>
          <p:nvPr/>
        </p:nvSpPr>
        <p:spPr>
          <a:xfrm>
            <a:off x="2051720" y="4689140"/>
            <a:ext cx="1368152" cy="36004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dirty="0" smtClean="0"/>
              <a:t>Après</a:t>
            </a:r>
            <a:endParaRPr lang="fr-FR" sz="2000" dirty="0"/>
          </a:p>
        </p:txBody>
      </p:sp>
      <p:sp>
        <p:nvSpPr>
          <p:cNvPr id="16" name="Espace réservé du contenu 2"/>
          <p:cNvSpPr>
            <a:spLocks noGrp="1"/>
          </p:cNvSpPr>
          <p:nvPr>
            <p:ph idx="1"/>
          </p:nvPr>
        </p:nvSpPr>
        <p:spPr>
          <a:xfrm>
            <a:off x="395536" y="1916832"/>
            <a:ext cx="1368152" cy="360041"/>
          </a:xfrm>
        </p:spPr>
        <p:txBody>
          <a:bodyPr>
            <a:normAutofit fontScale="92500" lnSpcReduction="10000"/>
          </a:bodyPr>
          <a:lstStyle/>
          <a:p>
            <a:pPr marL="0" indent="0" algn="ctr">
              <a:buNone/>
            </a:pPr>
            <a:r>
              <a:rPr lang="fr-FR" sz="2000" dirty="0" smtClean="0"/>
              <a:t>Avant</a:t>
            </a:r>
            <a:endParaRPr lang="fr-FR" sz="2000" dirty="0"/>
          </a:p>
        </p:txBody>
      </p:sp>
      <p:pic>
        <p:nvPicPr>
          <p:cNvPr id="17" name="Picture 3" descr="C:\Users\LETITIA\AppData\Local\Temp\Rar$DIa900.33055\7-IMG_62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63688" y="1484784"/>
            <a:ext cx="3137102" cy="228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75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296" y="260648"/>
            <a:ext cx="8229600" cy="778098"/>
          </a:xfrm>
        </p:spPr>
        <p:txBody>
          <a:bodyPr>
            <a:noAutofit/>
          </a:bodyPr>
          <a:lstStyle/>
          <a:p>
            <a:r>
              <a:rPr lang="fr-FR" sz="3200" b="1" dirty="0" smtClean="0">
                <a:solidFill>
                  <a:srgbClr val="0070C0"/>
                </a:solidFill>
              </a:rPr>
              <a:t>Préconisations de l’OMS</a:t>
            </a:r>
            <a:endParaRPr lang="fr-FR" sz="3200" b="1" dirty="0">
              <a:solidFill>
                <a:srgbClr val="0070C0"/>
              </a:solidFill>
            </a:endParaRPr>
          </a:p>
        </p:txBody>
      </p:sp>
      <p:sp>
        <p:nvSpPr>
          <p:cNvPr id="3" name="Espace réservé du contenu 2"/>
          <p:cNvSpPr>
            <a:spLocks noGrp="1"/>
          </p:cNvSpPr>
          <p:nvPr>
            <p:ph idx="1"/>
          </p:nvPr>
        </p:nvSpPr>
        <p:spPr>
          <a:xfrm>
            <a:off x="467544" y="1196753"/>
            <a:ext cx="7848873" cy="4896544"/>
          </a:xfrm>
        </p:spPr>
        <p:txBody>
          <a:bodyPr>
            <a:normAutofit fontScale="92500" lnSpcReduction="10000"/>
          </a:bodyPr>
          <a:lstStyle/>
          <a:p>
            <a:pPr>
              <a:spcAft>
                <a:spcPts val="1200"/>
              </a:spcAft>
            </a:pPr>
            <a:r>
              <a:rPr lang="fr-FR" sz="2400" dirty="0"/>
              <a:t>L'OMS recommande l'iodation universelle du </a:t>
            </a:r>
            <a:r>
              <a:rPr lang="fr-FR" sz="2400" dirty="0" smtClean="0"/>
              <a:t>sel pour </a:t>
            </a:r>
            <a:r>
              <a:rPr lang="fr-FR" sz="2400" dirty="0"/>
              <a:t>l'alimentation humaine et animale afin de prévenir ou de combattre la carence en iode. </a:t>
            </a:r>
            <a:endParaRPr lang="fr-FR" sz="2400" dirty="0" smtClean="0"/>
          </a:p>
          <a:p>
            <a:pPr>
              <a:spcAft>
                <a:spcPts val="1200"/>
              </a:spcAft>
            </a:pPr>
            <a:r>
              <a:rPr lang="fr-FR" sz="2400" dirty="0" smtClean="0">
                <a:solidFill>
                  <a:srgbClr val="0070C0"/>
                </a:solidFill>
              </a:rPr>
              <a:t>La </a:t>
            </a:r>
            <a:r>
              <a:rPr lang="fr-FR" sz="2400" dirty="0">
                <a:solidFill>
                  <a:srgbClr val="0070C0"/>
                </a:solidFill>
              </a:rPr>
              <a:t>dose recommandée par l’OMS </a:t>
            </a:r>
            <a:r>
              <a:rPr lang="fr-FR" sz="2400" dirty="0"/>
              <a:t>(</a:t>
            </a:r>
            <a:r>
              <a:rPr lang="fr-FR" sz="1700" dirty="0"/>
              <a:t>Guide pour l’iodation du sel aux fins de lutte contre les troubles liés à la carence en iode, 2014</a:t>
            </a:r>
            <a:r>
              <a:rPr lang="fr-FR" sz="2400" dirty="0"/>
              <a:t>) </a:t>
            </a:r>
            <a:r>
              <a:rPr lang="fr-FR" sz="2400" dirty="0">
                <a:solidFill>
                  <a:srgbClr val="0070C0"/>
                </a:solidFill>
              </a:rPr>
              <a:t>est de 39 mg d’iode par kg de sel </a:t>
            </a:r>
            <a:r>
              <a:rPr lang="fr-FR" sz="1700" dirty="0"/>
              <a:t>pour une consommation journalière de 5 g/j de sel par </a:t>
            </a:r>
            <a:r>
              <a:rPr lang="fr-FR" sz="1700" dirty="0" smtClean="0"/>
              <a:t>personne</a:t>
            </a:r>
          </a:p>
          <a:p>
            <a:pPr>
              <a:spcAft>
                <a:spcPts val="1200"/>
              </a:spcAft>
            </a:pPr>
            <a:r>
              <a:rPr lang="fr-FR" sz="2400" dirty="0"/>
              <a:t>La fluoration du sel est recommandée par l’OMS dans les communautés où la fluoration de l'eau n'est pas possible techniquement et où la teneur naturelle en fluorure dans l'eau est faible avec une forte prévalence des caries.</a:t>
            </a:r>
          </a:p>
          <a:p>
            <a:pPr>
              <a:spcAft>
                <a:spcPts val="1200"/>
              </a:spcAft>
            </a:pPr>
            <a:r>
              <a:rPr lang="fr-FR" sz="2400" dirty="0">
                <a:solidFill>
                  <a:srgbClr val="0070C0"/>
                </a:solidFill>
              </a:rPr>
              <a:t>La dose recommandée par l’OMS pour le sel fluoré est de 250 mg de fluorure par kg de sel (250 ppm F</a:t>
            </a:r>
            <a:r>
              <a:rPr lang="fr-FR" sz="2400" dirty="0"/>
              <a:t>) </a:t>
            </a:r>
            <a:r>
              <a:rPr lang="fr-FR" sz="1700" dirty="0"/>
              <a:t>pour prévenir la carie dentaire avec une consommation journalière de 5 g/j de sel par personne.</a:t>
            </a:r>
          </a:p>
          <a:p>
            <a:pPr>
              <a:spcAft>
                <a:spcPts val="1200"/>
              </a:spcAft>
            </a:pPr>
            <a:endParaRPr lang="fr-FR" sz="2400" dirty="0" smtClean="0"/>
          </a:p>
        </p:txBody>
      </p:sp>
      <p:pic>
        <p:nvPicPr>
          <p:cNvPr id="9" name="Image 8"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10"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35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pic>
        <p:nvPicPr>
          <p:cNvPr id="10243" name="Picture 3" descr="C:\Users\LETITIA\AppData\Local\Temp\Rar$DIa900.33055\7-IMG_623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51920" y="1262093"/>
            <a:ext cx="2049216" cy="232192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E:\D - LAETITIA - DONNEES\DISQUE D\AOI\Projet AFD_AOI - Phase II\PILS\PILS Ambatolampy\SUIVI Ambatolampy\Suivi mai à juillet 2019 - vague 1 et 2\ambodifarihy 1\20-IMG_726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92325" y="4001628"/>
            <a:ext cx="4217622" cy="281174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D - LAETITIA - DONNEES\DISQUE D\AOI\Projet AFD_AOI - Phase II\PHOTO\aoi 3\avant\salle d'accouchement\IMG_276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5166" y="1241137"/>
            <a:ext cx="1926518" cy="2342882"/>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contenu 2"/>
          <p:cNvSpPr txBox="1">
            <a:spLocks/>
          </p:cNvSpPr>
          <p:nvPr/>
        </p:nvSpPr>
        <p:spPr>
          <a:xfrm>
            <a:off x="6767947" y="1660013"/>
            <a:ext cx="2145044" cy="65765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b="1" dirty="0" smtClean="0"/>
              <a:t>Salle d’accouchement</a:t>
            </a:r>
            <a:endParaRPr lang="fr-FR" sz="2000" b="1" dirty="0"/>
          </a:p>
        </p:txBody>
      </p:sp>
      <p:sp>
        <p:nvSpPr>
          <p:cNvPr id="13" name="Espace réservé du contenu 2"/>
          <p:cNvSpPr>
            <a:spLocks noGrp="1"/>
          </p:cNvSpPr>
          <p:nvPr>
            <p:ph idx="1"/>
          </p:nvPr>
        </p:nvSpPr>
        <p:spPr>
          <a:xfrm>
            <a:off x="207214" y="1957626"/>
            <a:ext cx="1368152" cy="360041"/>
          </a:xfrm>
        </p:spPr>
        <p:txBody>
          <a:bodyPr>
            <a:normAutofit fontScale="92500" lnSpcReduction="10000"/>
          </a:bodyPr>
          <a:lstStyle/>
          <a:p>
            <a:pPr marL="0" indent="0" algn="ctr">
              <a:buNone/>
            </a:pPr>
            <a:r>
              <a:rPr lang="fr-FR" sz="2000" dirty="0" smtClean="0"/>
              <a:t>Avant</a:t>
            </a:r>
            <a:endParaRPr lang="fr-FR" sz="2000" dirty="0"/>
          </a:p>
        </p:txBody>
      </p:sp>
      <p:sp>
        <p:nvSpPr>
          <p:cNvPr id="14" name="Espace réservé du contenu 2"/>
          <p:cNvSpPr txBox="1">
            <a:spLocks/>
          </p:cNvSpPr>
          <p:nvPr/>
        </p:nvSpPr>
        <p:spPr>
          <a:xfrm>
            <a:off x="2222096" y="5047461"/>
            <a:ext cx="1368152" cy="36004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2000" dirty="0" smtClean="0"/>
              <a:t>Après</a:t>
            </a:r>
            <a:endParaRPr lang="fr-FR" sz="2000" dirty="0"/>
          </a:p>
        </p:txBody>
      </p:sp>
    </p:spTree>
    <p:extLst>
      <p:ext uri="{BB962C8B-B14F-4D97-AF65-F5344CB8AC3E}">
        <p14:creationId xmlns:p14="http://schemas.microsoft.com/office/powerpoint/2010/main" val="2907599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8359" y="1196752"/>
            <a:ext cx="8229600" cy="720081"/>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fr-FR" sz="2000" dirty="0" smtClean="0"/>
              <a:t>Pérennisation du système à travers une gestion transparente de la contribution des bénéficiaires</a:t>
            </a:r>
            <a:endParaRPr lang="fr-FR" sz="2000" dirty="0"/>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RESULTATS </a:t>
            </a:r>
            <a:r>
              <a:rPr lang="fr-FR" sz="2200" b="1" dirty="0" smtClean="0">
                <a:solidFill>
                  <a:srgbClr val="FF0000"/>
                </a:solidFill>
                <a:effectLst>
                  <a:outerShdw blurRad="38100" dist="38100" dir="2700000" algn="tl">
                    <a:srgbClr val="000000">
                      <a:alpha val="43137"/>
                    </a:srgbClr>
                  </a:outerShdw>
                </a:effectLst>
              </a:rPr>
              <a:t>(suite)</a:t>
            </a:r>
            <a:endParaRPr lang="fr-FR" sz="2200" b="1" dirty="0">
              <a:solidFill>
                <a:srgbClr val="FF0000"/>
              </a:solidFill>
              <a:effectLst>
                <a:outerShdw blurRad="38100" dist="38100" dir="2700000" algn="tl">
                  <a:srgbClr val="000000">
                    <a:alpha val="43137"/>
                  </a:srgbClr>
                </a:outerShdw>
              </a:effectLst>
            </a:endParaRPr>
          </a:p>
        </p:txBody>
      </p:sp>
      <p:pic>
        <p:nvPicPr>
          <p:cNvPr id="12290" name="Picture 2" descr="E:\D - LAETITIA - DONNEES\DISQUE D\AOI\Projet AFD_AOI - Phase II\PILS\PILS Ambatolampy\SUIVI Ambatolampy\Suivi mai à juillet 2019 - vague 1 et 2\ambodifarihy 1\79-IMG_73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472" y="2276872"/>
            <a:ext cx="3064054" cy="204270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D - LAETITIA - DONNEES\DISQUE D\AOI\Projet AFD_AOI - Phase II\PILS\PILS Ambatolampy\SUIVI Ambatolampy\Suivi mai à juillet 2019 - vague 1 et 2\ambodifarihy 1\86-IMG_73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7944" y="2132855"/>
            <a:ext cx="3064055" cy="2042703"/>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E:\D - LAETITIA - DONNEES\DISQUE D\AOI\Projet AFD_AOI - Phase II\PILS\PILS Ambatolampy\SUIVI Ambatolampy\Suivi mai à juillet 2019 - vague 1 et 2\ambodifarihy 1\87-IMG_733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67652" y="2699570"/>
            <a:ext cx="2940852" cy="196056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E:\D - LAETITIA - DONNEES\DISQUE D\AOI\Projet AFD_AOI - Phase II\PILS\PILS Ambatolampy\SUIVI Ambatolampy\Suivi mai à juillet 2019 - vague 1 et 2\ambodifarihy 1\84-IMG_732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86102" y="4653136"/>
            <a:ext cx="3213128" cy="2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450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340768"/>
            <a:ext cx="8229600" cy="2232248"/>
          </a:xfrm>
        </p:spPr>
        <p:txBody>
          <a:bodyPr>
            <a:normAutofit lnSpcReduction="10000"/>
          </a:bodyPr>
          <a:lstStyle/>
          <a:p>
            <a:pPr>
              <a:spcAft>
                <a:spcPts val="1200"/>
              </a:spcAft>
            </a:pPr>
            <a:r>
              <a:rPr lang="fr-FR" sz="2000" dirty="0" smtClean="0"/>
              <a:t>Entreprise locale : seulement </a:t>
            </a:r>
            <a:r>
              <a:rPr lang="fr-FR" sz="2000" b="1" dirty="0" smtClean="0"/>
              <a:t>1 000</a:t>
            </a:r>
            <a:r>
              <a:rPr lang="fr-FR" sz="2000" b="1" dirty="0"/>
              <a:t>€</a:t>
            </a:r>
            <a:r>
              <a:rPr lang="fr-FR" sz="2000" dirty="0"/>
              <a:t> de </a:t>
            </a:r>
            <a:r>
              <a:rPr lang="fr-FR" sz="2000" dirty="0" smtClean="0"/>
              <a:t>travaux en moyenne </a:t>
            </a:r>
            <a:r>
              <a:rPr lang="fr-FR" sz="2000" dirty="0"/>
              <a:t> pour améliorer les </a:t>
            </a:r>
            <a:r>
              <a:rPr lang="fr-FR" sz="2000" dirty="0" smtClean="0"/>
              <a:t>locaux</a:t>
            </a:r>
          </a:p>
          <a:p>
            <a:pPr>
              <a:spcAft>
                <a:spcPts val="1200"/>
              </a:spcAft>
            </a:pPr>
            <a:r>
              <a:rPr lang="fr-FR" sz="2000" dirty="0" smtClean="0">
                <a:solidFill>
                  <a:schemeClr val="tx2">
                    <a:lumMod val="75000"/>
                  </a:schemeClr>
                </a:solidFill>
              </a:rPr>
              <a:t>Implication </a:t>
            </a:r>
            <a:r>
              <a:rPr lang="fr-FR" sz="2000" dirty="0">
                <a:solidFill>
                  <a:schemeClr val="tx2">
                    <a:lumMod val="75000"/>
                  </a:schemeClr>
                </a:solidFill>
              </a:rPr>
              <a:t>du district et DRS pour fourniture de </a:t>
            </a:r>
            <a:r>
              <a:rPr lang="fr-FR" sz="2000" dirty="0" smtClean="0">
                <a:solidFill>
                  <a:schemeClr val="tx2">
                    <a:lumMod val="75000"/>
                  </a:schemeClr>
                </a:solidFill>
              </a:rPr>
              <a:t>matériaux</a:t>
            </a:r>
          </a:p>
          <a:p>
            <a:pPr>
              <a:spcAft>
                <a:spcPts val="1200"/>
              </a:spcAft>
            </a:pPr>
            <a:r>
              <a:rPr lang="fr-FR" sz="2000" dirty="0" smtClean="0"/>
              <a:t>Suivi </a:t>
            </a:r>
            <a:r>
              <a:rPr lang="fr-FR" sz="2000" dirty="0"/>
              <a:t>intégré par le </a:t>
            </a:r>
            <a:r>
              <a:rPr lang="fr-FR" sz="2000" dirty="0" smtClean="0"/>
              <a:t>BSD</a:t>
            </a:r>
          </a:p>
          <a:p>
            <a:pPr>
              <a:spcAft>
                <a:spcPts val="1200"/>
              </a:spcAft>
            </a:pPr>
            <a:r>
              <a:rPr lang="fr-FR" sz="2000" dirty="0" smtClean="0">
                <a:solidFill>
                  <a:schemeClr val="tx2">
                    <a:lumMod val="75000"/>
                  </a:schemeClr>
                </a:solidFill>
              </a:rPr>
              <a:t>Les </a:t>
            </a:r>
            <a:r>
              <a:rPr lang="fr-FR" sz="2000" dirty="0">
                <a:solidFill>
                  <a:schemeClr val="tx2">
                    <a:lumMod val="75000"/>
                  </a:schemeClr>
                </a:solidFill>
              </a:rPr>
              <a:t>10 activités PILS sont réalisées avec ce </a:t>
            </a:r>
            <a:r>
              <a:rPr lang="fr-FR" sz="2000" dirty="0" smtClean="0">
                <a:solidFill>
                  <a:schemeClr val="tx2">
                    <a:lumMod val="75000"/>
                  </a:schemeClr>
                </a:solidFill>
              </a:rPr>
              <a:t>modèle</a:t>
            </a:r>
            <a:endParaRPr lang="fr-FR" sz="1600" dirty="0">
              <a:solidFill>
                <a:schemeClr val="tx2">
                  <a:lumMod val="75000"/>
                </a:schemeClr>
              </a:solidFill>
            </a:endParaRP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COUT/EFFICACITE</a:t>
            </a:r>
            <a:endParaRPr lang="fr-FR" sz="3200" b="1" dirty="0">
              <a:solidFill>
                <a:srgbClr val="FF0000"/>
              </a:solidFill>
              <a:effectLst>
                <a:outerShdw blurRad="38100" dist="38100" dir="2700000" algn="tl">
                  <a:srgbClr val="000000">
                    <a:alpha val="43137"/>
                  </a:srgbClr>
                </a:outerShdw>
              </a:effectLst>
            </a:endParaRPr>
          </a:p>
        </p:txBody>
      </p:sp>
      <p:pic>
        <p:nvPicPr>
          <p:cNvPr id="16386" name="Picture 2" descr="E:\D - LAETITIA - DONNEES\DISQUE D\AOI\Projet AFD_AOI - Phase II\PILS\PILS Ambatolampy\SUIVI Ambatolampy\Suivi mai à juillet 2019 - vague 1 et 2\tsinjony 1\04-IMG_734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5696" y="3539525"/>
            <a:ext cx="4680520" cy="312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6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340768"/>
            <a:ext cx="8229600" cy="1152128"/>
          </a:xfrm>
        </p:spPr>
        <p:txBody>
          <a:bodyPr>
            <a:normAutofit lnSpcReduction="10000"/>
          </a:bodyPr>
          <a:lstStyle/>
          <a:p>
            <a:pPr>
              <a:spcAft>
                <a:spcPts val="1200"/>
              </a:spcAft>
            </a:pPr>
            <a:r>
              <a:rPr lang="fr-FR" sz="2000" dirty="0" smtClean="0"/>
              <a:t>Une </a:t>
            </a:r>
            <a:r>
              <a:rPr lang="fr-FR" sz="2000" dirty="0"/>
              <a:t>réalisation concrète qui renforce l’idée du possible en </a:t>
            </a:r>
            <a:r>
              <a:rPr lang="fr-FR" sz="2000" dirty="0" smtClean="0"/>
              <a:t>PCI</a:t>
            </a:r>
          </a:p>
          <a:p>
            <a:pPr>
              <a:spcAft>
                <a:spcPts val="1200"/>
              </a:spcAft>
            </a:pPr>
            <a:r>
              <a:rPr lang="fr-FR" sz="2000" dirty="0" smtClean="0"/>
              <a:t>Un </a:t>
            </a:r>
            <a:r>
              <a:rPr lang="fr-FR" sz="2000" dirty="0"/>
              <a:t>argument de poids pour l’harmonisation des </a:t>
            </a:r>
            <a:r>
              <a:rPr lang="fr-FR" sz="2000" dirty="0" smtClean="0"/>
              <a:t>pratiques en</a:t>
            </a:r>
            <a:r>
              <a:rPr lang="fr-FR" sz="2000" dirty="0"/>
              <a:t> PCI</a:t>
            </a:r>
            <a:br>
              <a:rPr lang="fr-FR" sz="2000" dirty="0"/>
            </a:br>
            <a:endParaRPr lang="fr-FR" sz="1600" dirty="0">
              <a:solidFill>
                <a:schemeClr val="tx2">
                  <a:lumMod val="75000"/>
                </a:schemeClr>
              </a:solidFill>
            </a:endParaRPr>
          </a:p>
        </p:txBody>
      </p:sp>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7" name="Titre 1"/>
          <p:cNvSpPr>
            <a:spLocks noGrp="1"/>
          </p:cNvSpPr>
          <p:nvPr>
            <p:ph type="title"/>
          </p:nvPr>
        </p:nvSpPr>
        <p:spPr>
          <a:xfrm>
            <a:off x="207214" y="0"/>
            <a:ext cx="8936786" cy="1000108"/>
          </a:xfrm>
          <a:solidFill>
            <a:srgbClr val="009242"/>
          </a:solidFill>
        </p:spPr>
        <p:txBody>
          <a:bodyPr>
            <a:normAutofit fontScale="90000"/>
          </a:bodyPr>
          <a:lstStyle/>
          <a:p>
            <a:pPr algn="ctr"/>
            <a:r>
              <a:rPr lang="fr-FR" sz="3200" dirty="0" smtClean="0">
                <a:solidFill>
                  <a:schemeClr val="bg1"/>
                </a:solidFill>
              </a:rPr>
              <a:t>OS2 – 2. Sécurité des soins dans les CSB</a:t>
            </a:r>
            <a:br>
              <a:rPr lang="fr-FR" sz="3200" dirty="0" smtClean="0">
                <a:solidFill>
                  <a:schemeClr val="bg1"/>
                </a:solidFill>
              </a:rPr>
            </a:br>
            <a:r>
              <a:rPr lang="fr-FR" sz="3200" b="1" dirty="0" smtClean="0">
                <a:solidFill>
                  <a:schemeClr val="bg1"/>
                </a:solidFill>
              </a:rPr>
              <a:t>APPROCHE DISTRICT  –  </a:t>
            </a:r>
            <a:r>
              <a:rPr lang="fr-FR" sz="3200" b="1" dirty="0" smtClean="0">
                <a:solidFill>
                  <a:srgbClr val="FF0000"/>
                </a:solidFill>
                <a:effectLst>
                  <a:outerShdw blurRad="38100" dist="38100" dir="2700000" algn="tl">
                    <a:srgbClr val="000000">
                      <a:alpha val="43137"/>
                    </a:srgbClr>
                  </a:outerShdw>
                </a:effectLst>
              </a:rPr>
              <a:t>PERSPECTIVES</a:t>
            </a:r>
            <a:endParaRPr lang="fr-FR" sz="3200" b="1" dirty="0">
              <a:solidFill>
                <a:srgbClr val="FF0000"/>
              </a:solidFill>
              <a:effectLst>
                <a:outerShdw blurRad="38100" dist="38100" dir="2700000" algn="tl">
                  <a:srgbClr val="000000">
                    <a:alpha val="43137"/>
                  </a:srgbClr>
                </a:outerShdw>
              </a:effectLst>
            </a:endParaRPr>
          </a:p>
        </p:txBody>
      </p:sp>
      <p:pic>
        <p:nvPicPr>
          <p:cNvPr id="1026" name="Picture 2" descr="E:\D - LAETITIA - DONNEES\DISQUE D\AOI\Projet AFD_AOI - Phase II\PHOTO\aoi 3\IMG_044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04" y="2373221"/>
            <a:ext cx="5688124" cy="379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817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 - LAETITIA - DONNEES\DISQUE D\AOI\Logo\Logo AOI 2018\Label-AOI.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1912" y="6085447"/>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txBox="1">
            <a:spLocks/>
          </p:cNvSpPr>
          <p:nvPr/>
        </p:nvSpPr>
        <p:spPr>
          <a:xfrm>
            <a:off x="135214" y="-5680"/>
            <a:ext cx="72000" cy="6877535"/>
          </a:xfrm>
          <a:prstGeom prst="rect">
            <a:avLst/>
          </a:prstGeom>
          <a:solidFill>
            <a:srgbClr val="00823B"/>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Espace réservé du contenu 2"/>
          <p:cNvSpPr txBox="1">
            <a:spLocks/>
          </p:cNvSpPr>
          <p:nvPr/>
        </p:nvSpPr>
        <p:spPr>
          <a:xfrm>
            <a:off x="63206" y="-5680"/>
            <a:ext cx="72000" cy="6877535"/>
          </a:xfrm>
          <a:prstGeom prst="rect">
            <a:avLst/>
          </a:prstGeom>
          <a:solidFill>
            <a:srgbClr val="FF0000"/>
          </a:solidFill>
        </p:spPr>
        <p:txBody>
          <a:bodyPr vert="vert270"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fr-FR" sz="2000" b="0" i="1" u="none" strike="noStrike" kern="1200" cap="none" spc="0" normalizeH="0" baseline="0" noProof="0" dirty="0">
              <a:ln>
                <a:noFill/>
              </a:ln>
              <a:solidFill>
                <a:schemeClr val="tx2">
                  <a:lumMod val="75000"/>
                </a:schemeClr>
              </a:solidFill>
              <a:effectLst/>
              <a:uLnTx/>
              <a:uFillTx/>
              <a:latin typeface="+mn-lt"/>
              <a:ea typeface="+mn-ea"/>
              <a:cs typeface="+mn-cs"/>
            </a:endParaRPr>
          </a:p>
        </p:txBody>
      </p:sp>
      <p:pic>
        <p:nvPicPr>
          <p:cNvPr id="13314" name="Picture 2" descr="E:\D - LAETITIA - DONNEES\DISQUE D\AOI\Projet AFD_AOI - Phase II\PILS\PILS Ambatolampy\SUIVI Ambatolampy\Suivi mai à juillet 2019 - vague 1 et 2\ambodifarihy 1\75-IMG_73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994" y="404664"/>
            <a:ext cx="8521175" cy="568078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p:cNvSpPr>
            <a:spLocks noGrp="1"/>
          </p:cNvSpPr>
          <p:nvPr>
            <p:ph idx="1"/>
          </p:nvPr>
        </p:nvSpPr>
        <p:spPr>
          <a:xfrm>
            <a:off x="1367136" y="4941168"/>
            <a:ext cx="6984776" cy="762464"/>
          </a:xfrm>
        </p:spPr>
        <p:txBody>
          <a:bodyPr/>
          <a:lstStyle/>
          <a:p>
            <a:pPr marL="0" indent="0" algn="ctr">
              <a:buNone/>
            </a:pPr>
            <a:r>
              <a:rPr lang="fr-FR" b="1" dirty="0" smtClean="0">
                <a:solidFill>
                  <a:srgbClr val="00823B"/>
                </a:solidFill>
              </a:rPr>
              <a:t>Merci pour votre attention!</a:t>
            </a:r>
            <a:endParaRPr lang="fr-FR" b="1" dirty="0">
              <a:solidFill>
                <a:srgbClr val="00823B"/>
              </a:solidFill>
            </a:endParaRPr>
          </a:p>
        </p:txBody>
      </p:sp>
    </p:spTree>
    <p:extLst>
      <p:ext uri="{BB962C8B-B14F-4D97-AF65-F5344CB8AC3E}">
        <p14:creationId xmlns:p14="http://schemas.microsoft.com/office/powerpoint/2010/main" val="148817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0543" y="4766408"/>
            <a:ext cx="7772400" cy="1470025"/>
          </a:xfrm>
        </p:spPr>
        <p:txBody>
          <a:bodyPr>
            <a:normAutofit/>
          </a:bodyPr>
          <a:lstStyle/>
          <a:p>
            <a:r>
              <a:rPr lang="fr-FR" sz="3600" b="1" dirty="0" smtClean="0">
                <a:solidFill>
                  <a:srgbClr val="0070C0"/>
                </a:solidFill>
              </a:rPr>
              <a:t>2. HISTORIQUE DE L’IODATION ET FLUORATION DU SEL A MADAGASCAR</a:t>
            </a:r>
            <a:endParaRPr lang="fr-FR" sz="3600" b="1" dirty="0">
              <a:solidFill>
                <a:srgbClr val="0070C0"/>
              </a:solidFill>
            </a:endParaRPr>
          </a:p>
        </p:txBody>
      </p:sp>
      <p:pic>
        <p:nvPicPr>
          <p:cNvPr id="7" name="Image 6" descr="logo_finalMSANPFrançais"/>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1" y="6237313"/>
            <a:ext cx="748145" cy="620688"/>
          </a:xfrm>
          <a:prstGeom prst="rect">
            <a:avLst/>
          </a:prstGeom>
          <a:noFill/>
          <a:ln w="9525">
            <a:noFill/>
            <a:miter lim="800000"/>
            <a:headEnd/>
            <a:tailEnd/>
          </a:ln>
        </p:spPr>
      </p:pic>
      <p:pic>
        <p:nvPicPr>
          <p:cNvPr id="8" name="Picture 2" descr="E:\D - LAETITIA - DONNEES\DISQUE D\AOI\Logo\Logo AOI 2018\Label-AO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432" y="6237312"/>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D - LAETITIA - DONNEES\DISQUE D\AOI\Evaluation Programme de fluoration\2ème PHASE\PHOTOS\Photo Morondava\100NIKON\DSCN136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9631" y="15145"/>
            <a:ext cx="6454225" cy="48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33015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1296</TotalTime>
  <Words>4318</Words>
  <Application>Microsoft Office PowerPoint</Application>
  <PresentationFormat>Affichage à l'écran (4:3)</PresentationFormat>
  <Paragraphs>434</Paragraphs>
  <Slides>84</Slides>
  <Notes>15</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2</vt:i4>
      </vt:variant>
      <vt:variant>
        <vt:lpstr>Titres des diapositives</vt:lpstr>
      </vt:variant>
      <vt:variant>
        <vt:i4>84</vt:i4>
      </vt:variant>
    </vt:vector>
  </HeadingPairs>
  <TitlesOfParts>
    <vt:vector size="90" baseType="lpstr">
      <vt:lpstr>Arial</vt:lpstr>
      <vt:lpstr>Calibri</vt:lpstr>
      <vt:lpstr>Wingdings</vt:lpstr>
      <vt:lpstr>Thème Office</vt:lpstr>
      <vt:lpstr>Acrobat Document</vt:lpstr>
      <vt:lpstr>Photo Editor Photo</vt:lpstr>
      <vt:lpstr>Projet d’appui au développement intégré  de la santé orale par une approche transversale à Madagascar – phase 2</vt:lpstr>
      <vt:lpstr>Le Projet d’appui au développement intégré de la santé orale  par une approche transversale  à Madagascar – phase 2</vt:lpstr>
      <vt:lpstr>REALISATIONS / ETAT D’AVANCEMENT  DE CHAQUE VOLET D’ACTIVITE</vt:lpstr>
      <vt:lpstr>OS1 – 1. Fluoration du sel iodé</vt:lpstr>
      <vt:lpstr>RÉALISATIONS EN MATIÈRE DE  FLUORATION DU SEL IODE</vt:lpstr>
      <vt:lpstr>PLAN</vt:lpstr>
      <vt:lpstr>1. PRECONISATIONS DE L’OMS</vt:lpstr>
      <vt:lpstr>Préconisations de l’OMS</vt:lpstr>
      <vt:lpstr>2. HISTORIQUE DE L’IODATION ET FLUORATION DU SEL A MADAGASCAR</vt:lpstr>
      <vt:lpstr>Historique de l’iodation et fluoration du sel  à Madagascar</vt:lpstr>
      <vt:lpstr>3. APPUI A LA LEGISLATION SUR LA FLUORATION DU SEL A MADAGASCAR</vt:lpstr>
      <vt:lpstr>Législation à Madagascar</vt:lpstr>
      <vt:lpstr>4. APPUI AU CONTRÔLE QUALITE</vt:lpstr>
      <vt:lpstr>APPUI AU CONTRÔLE QUALITE  Formation des personnels de laboratoire  et dotation de matériels d’analyse de l’iode et du fluor :</vt:lpstr>
      <vt:lpstr>Appui au contrôle qualité du sel iodé et fluoré</vt:lpstr>
      <vt:lpstr>Contrôle qualité en fluor du sel iodé et fluoré</vt:lpstr>
      <vt:lpstr>Formation du personnel et  équipement en matériel d’analyse du fluor</vt:lpstr>
      <vt:lpstr>Contrôle qualité du sel iodé et fluoré (suite)</vt:lpstr>
      <vt:lpstr>Appui au contrôle qualité du sel iodé et fluoré</vt:lpstr>
      <vt:lpstr>5. APPUI A LA PRODUCTION  DE SEL IODE ET FLUORE</vt:lpstr>
      <vt:lpstr>Appui technique par un Ingénieur salin </vt:lpstr>
      <vt:lpstr>Equipement en matériel de mélange, </vt:lpstr>
      <vt:lpstr>Essai technique d’un matériel de mélange</vt:lpstr>
      <vt:lpstr>Présentation PowerPoint</vt:lpstr>
      <vt:lpstr>Présentation PowerPoint</vt:lpstr>
      <vt:lpstr>Pratique de la fluoration et de l’iodation du sel</vt:lpstr>
      <vt:lpstr>Production de sel iodé et fluoré</vt:lpstr>
      <vt:lpstr>6. APPUI A LA COORDINATION ET AUX ECHANGES ENTRE LES ACTEURS</vt:lpstr>
      <vt:lpstr>Appui à la coordination et aux échanges  entre les acteurs</vt:lpstr>
      <vt:lpstr>Appui à la coordination et aux échanges  entre les acteurs</vt:lpstr>
      <vt:lpstr>7. POINTS FORTS</vt:lpstr>
      <vt:lpstr>Points forts</vt:lpstr>
      <vt:lpstr>8. POINTS A AMELIORER / DEFIS</vt:lpstr>
      <vt:lpstr>Points à améliorer</vt:lpstr>
      <vt:lpstr>9. SUGGESTIONS ET RECOMMANDATIONS</vt:lpstr>
      <vt:lpstr>Suggestions et recommandations</vt:lpstr>
      <vt:lpstr>OS1 – 2. Dentifrice fluoré</vt:lpstr>
      <vt:lpstr>OS1 – 2. Dentifrice fluoré (suite)</vt:lpstr>
      <vt:lpstr>OS1 – 2. Dentifrice fluoré (suite)</vt:lpstr>
      <vt:lpstr>OS1 – 2. Dentifrice fluoré (suite)</vt:lpstr>
      <vt:lpstr>OS1 – 2. Dentifrice fluoré (suite)</vt:lpstr>
      <vt:lpstr>OS2 – PREVENTION ET CONTRÔLE DES INFETIONS</vt:lpstr>
      <vt:lpstr>OS2 - 1. Sécurité des soins à l’IOSTM</vt:lpstr>
      <vt:lpstr>IOSTM Majahanga</vt:lpstr>
      <vt:lpstr>Discussion avec l’équipe de direction et l’équipe pédagogique</vt:lpstr>
      <vt:lpstr>Analyse des fauteuils dentaires</vt:lpstr>
      <vt:lpstr>Analyse des moyens disponibles et des besoins</vt:lpstr>
      <vt:lpstr>Analyse des méthodes</vt:lpstr>
      <vt:lpstr>Etat des lieux du bâtiment</vt:lpstr>
      <vt:lpstr>OS2 - 1. Sécurité des soins à l’IOSTM</vt:lpstr>
      <vt:lpstr>OS2 - 1. Sécurité des soins à l’IOSTM (suite)</vt:lpstr>
      <vt:lpstr>OS2 - 1. Sécurité des soins à l’IOSTM (suite)</vt:lpstr>
      <vt:lpstr>MATERIELS ET METHODES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RESULTATS (2)</vt:lpstr>
      <vt:lpstr>Présentation PowerPoint</vt:lpstr>
      <vt:lpstr>RESULTATS (4)</vt:lpstr>
      <vt:lpstr>Présentation PowerPoint</vt:lpstr>
      <vt:lpstr>Présentation PowerPoint</vt:lpstr>
      <vt:lpstr>Présentation PowerPoint</vt:lpstr>
      <vt:lpstr>OS2 – 2. Sécurité des soins dans les CSB (1ère phase)</vt:lpstr>
      <vt:lpstr>OS2 – 2. Sécurité des soins dans les CSB APPROCHE DISTRICT - Ambatolampy</vt:lpstr>
      <vt:lpstr>APPROCHE  DISTRICT POURQUOI, COMMENT, QUELS RESULTATS?</vt:lpstr>
      <vt:lpstr>OS2 – 2. Sécurité des soins dans les CSB APPROCHE DISTRICT  –  POURQUOI ?</vt:lpstr>
      <vt:lpstr>OS2 – 2. Sécurité des soins dans les CSB APPROCHE DISTRICT  –  POURQUOI ? (suite)</vt:lpstr>
      <vt:lpstr>OS2 – 2. Sécurité des soins dans les CSB APPROCHE DISTRICT  –  POURQUOI ? (suite)</vt:lpstr>
      <vt:lpstr>OS2 – 2. Sécurité des soins dans les CSB APPROCHE DISTRICT  –  RESULTATS</vt:lpstr>
      <vt:lpstr>OS2 – 2. Sécurité des soins dans les CSB APPROCHE DISTRICT  –  RESULTATS (suite)</vt:lpstr>
      <vt:lpstr>OS2 – 2. Sécurité des soins dans les CSB APPROCHE DISTRICT  –  RESULTATS (suite)</vt:lpstr>
      <vt:lpstr>OS2 – 2. Sécurité des soins dans les CSB APPROCHE DISTRICT  –  RESULTATS (suite)</vt:lpstr>
      <vt:lpstr>OS2 – 2. Sécurité des soins dans les CSB APPROCHE DISTRICT  –  RESULTATS (suite)</vt:lpstr>
      <vt:lpstr>OS2 – 2. Sécurité des soins dans les CSB APPROCHE DISTRICT  –  RESULTATS (suite)</vt:lpstr>
      <vt:lpstr>OS2 – 2. Sécurité des soins dans les CSB APPROCHE DISTRICT  –  COUT/EFFICACITE</vt:lpstr>
      <vt:lpstr>OS2 – 2. Sécurité des soins dans les CSB APPROCHE DISTRICT  –  PERSPECTIVES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d’appui au développement intégré  de la santé orale par une approche transversale à Madagascar – phase 2</dc:title>
  <dc:creator>Laetitia Razafimamonjy</dc:creator>
  <cp:lastModifiedBy>Bernard DECROIX</cp:lastModifiedBy>
  <cp:revision>81</cp:revision>
  <dcterms:created xsi:type="dcterms:W3CDTF">2020-06-24T14:39:08Z</dcterms:created>
  <dcterms:modified xsi:type="dcterms:W3CDTF">2021-04-22T07:31:53Z</dcterms:modified>
</cp:coreProperties>
</file>